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0447"/>
    <a:srgbClr val="660033"/>
    <a:srgbClr val="C602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F3045-519D-46F2-9424-1C4FC2CBDF5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B89448A-7CAA-4E0C-8B52-69D382F5F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D56DD8D-D1F7-4A03-8CE3-62457816D43B}"/>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5" name="Espace réservé du pied de page 4">
            <a:extLst>
              <a:ext uri="{FF2B5EF4-FFF2-40B4-BE49-F238E27FC236}">
                <a16:creationId xmlns:a16="http://schemas.microsoft.com/office/drawing/2014/main" id="{11ADF267-C726-48B2-9D5F-EA9DBEDC2A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CC63B4-6AB1-4568-8125-0AC723F0EBA4}"/>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9649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7C846-835B-467D-B9F5-450113CE77A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3C33785-E0BE-415A-B95D-06B336488E6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B59B47-1E0F-42E5-9B5B-33A67B6BD6F3}"/>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5" name="Espace réservé du pied de page 4">
            <a:extLst>
              <a:ext uri="{FF2B5EF4-FFF2-40B4-BE49-F238E27FC236}">
                <a16:creationId xmlns:a16="http://schemas.microsoft.com/office/drawing/2014/main" id="{74F680F1-99D5-4257-8AC7-704A333ADC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C9F3C5-81F8-4EE8-84DA-9E17776F6C41}"/>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387119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301D48-424B-450C-9972-3E06FA3A9F0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EC5375-922B-459E-96BA-8195B4FC9CF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78A3E8-A2C5-47D4-B81E-695D1F9F6120}"/>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5" name="Espace réservé du pied de page 4">
            <a:extLst>
              <a:ext uri="{FF2B5EF4-FFF2-40B4-BE49-F238E27FC236}">
                <a16:creationId xmlns:a16="http://schemas.microsoft.com/office/drawing/2014/main" id="{1D6F1E8F-CC07-41F2-8B2B-2E84F19689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2F27F3-6A68-45A5-8B3E-6799703A792C}"/>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238923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BABB83-A3A6-41EA-93C2-689FD8D745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D381F9-017A-44F0-BEAA-B23EBF5D85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279AD-1A3F-4015-B1C4-18D437898319}"/>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5" name="Espace réservé du pied de page 4">
            <a:extLst>
              <a:ext uri="{FF2B5EF4-FFF2-40B4-BE49-F238E27FC236}">
                <a16:creationId xmlns:a16="http://schemas.microsoft.com/office/drawing/2014/main" id="{5B7154C0-B7DE-40E2-B767-B2DFD5DA6C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400622-555D-4E0C-B351-0F00AFCABBF1}"/>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60516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90599-1784-42B6-A49E-B291CB6CA3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D1A1C9E-98F2-4B60-B2A0-FB37DBA07C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0FDE768-A934-42DA-AF78-8637DF3855AF}"/>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5" name="Espace réservé du pied de page 4">
            <a:extLst>
              <a:ext uri="{FF2B5EF4-FFF2-40B4-BE49-F238E27FC236}">
                <a16:creationId xmlns:a16="http://schemas.microsoft.com/office/drawing/2014/main" id="{407F1148-2F31-4CA8-A524-AFD90923FF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3BA37A-7725-440A-9BE2-DAEEA4F47CDB}"/>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89796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B5A22-16AF-48E4-BF2B-465885F60B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088CBE-B4C4-43AE-AB5C-EF4B63CF6C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B81C693-7220-4660-B934-84CC89E893C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F6C89CE-C511-4097-AD62-D63311BAA2E0}"/>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6" name="Espace réservé du pied de page 5">
            <a:extLst>
              <a:ext uri="{FF2B5EF4-FFF2-40B4-BE49-F238E27FC236}">
                <a16:creationId xmlns:a16="http://schemas.microsoft.com/office/drawing/2014/main" id="{A5DF4FFE-197D-4BB4-8FF2-6C4DA95A06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71486D-2F3B-4C6B-8F1E-5D79558B362B}"/>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258174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1F147D-C885-49C4-B664-D421F2B6871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D359665-82CD-41E2-8CEA-7D0BF5D81A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4FA7C9-BCEA-4073-A8E8-062F9A2719D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9AE711-7B6E-4C62-9FC6-0C8E145D9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2E04B9B-9290-4189-8959-B33EEAA49F6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44E3C7A-4BE2-4A0D-BE77-73D04A9E713C}"/>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8" name="Espace réservé du pied de page 7">
            <a:extLst>
              <a:ext uri="{FF2B5EF4-FFF2-40B4-BE49-F238E27FC236}">
                <a16:creationId xmlns:a16="http://schemas.microsoft.com/office/drawing/2014/main" id="{0097E81D-270C-478A-A9C3-51FD82214F8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FC4049E-74C1-4B39-BF0F-FC61E7330E24}"/>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257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05CE18-9DD9-4FAD-9DC8-0482B1BE13C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FB493DD-B2E8-445A-8FB4-F8041574F2CD}"/>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4" name="Espace réservé du pied de page 3">
            <a:extLst>
              <a:ext uri="{FF2B5EF4-FFF2-40B4-BE49-F238E27FC236}">
                <a16:creationId xmlns:a16="http://schemas.microsoft.com/office/drawing/2014/main" id="{ED1FE7CD-F04D-4B45-90AD-0FC05E40D03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E11EBD6-6FD3-46A1-9A16-F0F1B80DCC61}"/>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73179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4DE5B4F-8534-4929-A8B6-61985E4757AA}"/>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3" name="Espace réservé du pied de page 2">
            <a:extLst>
              <a:ext uri="{FF2B5EF4-FFF2-40B4-BE49-F238E27FC236}">
                <a16:creationId xmlns:a16="http://schemas.microsoft.com/office/drawing/2014/main" id="{798A96F5-E899-4589-8EFE-F3A30628401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4A035D8-1499-428A-94DC-B11904326478}"/>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392245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6F778-6422-4025-B35E-8C6D2A2291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8C2B943-6520-422F-A113-4BD961823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EAB2B07-3986-4746-ABF5-858D2FBB4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82B02E-B0A0-41C0-AADC-399C04560455}"/>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6" name="Espace réservé du pied de page 5">
            <a:extLst>
              <a:ext uri="{FF2B5EF4-FFF2-40B4-BE49-F238E27FC236}">
                <a16:creationId xmlns:a16="http://schemas.microsoft.com/office/drawing/2014/main" id="{8C6FA6DF-DF84-42D6-9EF7-CD972AEC55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7C38B1B-43A5-42A4-91DD-35A2E011D3B8}"/>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105391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2B07B-8E9D-4027-ACB5-91D7C1956E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1E8E1F4-F286-4BC1-ABD4-D608B81141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744C128-05D8-4DE7-A4D1-D65A2D9D8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9584A38-BE96-4F1C-8040-78E976B2FB59}"/>
              </a:ext>
            </a:extLst>
          </p:cNvPr>
          <p:cNvSpPr>
            <a:spLocks noGrp="1"/>
          </p:cNvSpPr>
          <p:nvPr>
            <p:ph type="dt" sz="half" idx="10"/>
          </p:nvPr>
        </p:nvSpPr>
        <p:spPr/>
        <p:txBody>
          <a:bodyPr/>
          <a:lstStyle/>
          <a:p>
            <a:fld id="{157C87A5-08D3-4F55-890D-1562A63E2D5D}" type="datetimeFigureOut">
              <a:rPr lang="fr-FR" smtClean="0"/>
              <a:t>21/05/2026</a:t>
            </a:fld>
            <a:endParaRPr lang="fr-FR"/>
          </a:p>
        </p:txBody>
      </p:sp>
      <p:sp>
        <p:nvSpPr>
          <p:cNvPr id="6" name="Espace réservé du pied de page 5">
            <a:extLst>
              <a:ext uri="{FF2B5EF4-FFF2-40B4-BE49-F238E27FC236}">
                <a16:creationId xmlns:a16="http://schemas.microsoft.com/office/drawing/2014/main" id="{FC87A090-86DA-46D9-A01B-D6AE42174C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4DC4C8B-0B03-47C2-9207-8147F9A867E9}"/>
              </a:ext>
            </a:extLst>
          </p:cNvPr>
          <p:cNvSpPr>
            <a:spLocks noGrp="1"/>
          </p:cNvSpPr>
          <p:nvPr>
            <p:ph type="sldNum" sz="quarter" idx="12"/>
          </p:nvPr>
        </p:nvSpPr>
        <p:spPr/>
        <p:txBody>
          <a:bodyPr/>
          <a:lstStyle/>
          <a:p>
            <a:fld id="{8FBBA9F5-4929-46AA-9EFD-562E469EEE9D}" type="slidenum">
              <a:rPr lang="fr-FR" smtClean="0"/>
              <a:t>‹N°›</a:t>
            </a:fld>
            <a:endParaRPr lang="fr-FR"/>
          </a:p>
        </p:txBody>
      </p:sp>
    </p:spTree>
    <p:extLst>
      <p:ext uri="{BB962C8B-B14F-4D97-AF65-F5344CB8AC3E}">
        <p14:creationId xmlns:p14="http://schemas.microsoft.com/office/powerpoint/2010/main" val="324129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11A33B9-63AF-4837-A625-D753BF622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9993B60-9DA4-4067-BE67-CA397EE7A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F50260-AE29-4863-BB6C-CD71787A3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C87A5-08D3-4F55-890D-1562A63E2D5D}" type="datetimeFigureOut">
              <a:rPr lang="fr-FR" smtClean="0"/>
              <a:t>21/05/2026</a:t>
            </a:fld>
            <a:endParaRPr lang="fr-FR"/>
          </a:p>
        </p:txBody>
      </p:sp>
      <p:sp>
        <p:nvSpPr>
          <p:cNvPr id="5" name="Espace réservé du pied de page 4">
            <a:extLst>
              <a:ext uri="{FF2B5EF4-FFF2-40B4-BE49-F238E27FC236}">
                <a16:creationId xmlns:a16="http://schemas.microsoft.com/office/drawing/2014/main" id="{69E2FFCF-8387-4317-94E1-2EA3CDACD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8E05632-B31F-4FA7-B9A0-493E33BAF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BA9F5-4929-46AA-9EFD-562E469EEE9D}" type="slidenum">
              <a:rPr lang="fr-FR" smtClean="0"/>
              <a:t>‹N°›</a:t>
            </a:fld>
            <a:endParaRPr lang="fr-FR"/>
          </a:p>
        </p:txBody>
      </p:sp>
    </p:spTree>
    <p:extLst>
      <p:ext uri="{BB962C8B-B14F-4D97-AF65-F5344CB8AC3E}">
        <p14:creationId xmlns:p14="http://schemas.microsoft.com/office/powerpoint/2010/main" val="159955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Espace réservé du contenu 5">
            <a:extLst>
              <a:ext uri="{FF2B5EF4-FFF2-40B4-BE49-F238E27FC236}">
                <a16:creationId xmlns:a16="http://schemas.microsoft.com/office/drawing/2014/main" id="{CCCBF921-67C1-4E8C-B9D8-68DF4AE25D7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0527"/>
          <a:stretch/>
        </p:blipFill>
        <p:spPr>
          <a:xfrm>
            <a:off x="499409" y="260142"/>
            <a:ext cx="11315083" cy="33304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57785" dist="33020" dir="3180000" algn="ctr">
              <a:srgbClr val="000000">
                <a:alpha val="30000"/>
              </a:srgbClr>
            </a:outerShdw>
            <a:reflection blurRad="6350" stA="50000" endA="300" endPos="90000" dist="50800" dir="5400000" sy="-100000" algn="bl" rotWithShape="0"/>
          </a:effectLst>
        </p:spPr>
      </p:pic>
      <p:pic>
        <p:nvPicPr>
          <p:cNvPr id="7" name="Espace réservé du contenu 4">
            <a:extLst>
              <a:ext uri="{FF2B5EF4-FFF2-40B4-BE49-F238E27FC236}">
                <a16:creationId xmlns:a16="http://schemas.microsoft.com/office/drawing/2014/main" id="{59AB42E5-51B9-40F1-ABEC-FC425CEFE302}"/>
              </a:ext>
            </a:extLst>
          </p:cNvPr>
          <p:cNvPicPr>
            <a:picLocks noChangeAspect="1"/>
          </p:cNvPicPr>
          <p:nvPr/>
        </p:nvPicPr>
        <p:blipFill rotWithShape="1">
          <a:blip r:embed="rId4">
            <a:duotone>
              <a:prstClr val="black"/>
              <a:srgbClr val="A00447">
                <a:tint val="45000"/>
                <a:satMod val="400000"/>
              </a:srgbClr>
            </a:duotone>
            <a:extLst>
              <a:ext uri="{28A0092B-C50C-407E-A947-70E740481C1C}">
                <a14:useLocalDpi xmlns:a14="http://schemas.microsoft.com/office/drawing/2010/main" val="0"/>
              </a:ext>
            </a:extLst>
          </a:blip>
          <a:srcRect b="72041"/>
          <a:stretch/>
        </p:blipFill>
        <p:spPr>
          <a:xfrm>
            <a:off x="3258623" y="5393094"/>
            <a:ext cx="5893552" cy="1959429"/>
          </a:xfrm>
          <a:prstGeom prst="ellipse">
            <a:avLst/>
          </a:prstGeom>
          <a:ln>
            <a:noFill/>
          </a:ln>
          <a:effectLst>
            <a:softEdge rad="112500"/>
          </a:effectLst>
        </p:spPr>
      </p:pic>
      <p:sp>
        <p:nvSpPr>
          <p:cNvPr id="40" name="Titre 1">
            <a:extLst>
              <a:ext uri="{FF2B5EF4-FFF2-40B4-BE49-F238E27FC236}">
                <a16:creationId xmlns:a16="http://schemas.microsoft.com/office/drawing/2014/main" id="{D2153A19-3819-463B-9269-794B557F9BE5}"/>
              </a:ext>
            </a:extLst>
          </p:cNvPr>
          <p:cNvSpPr txBox="1">
            <a:spLocks/>
          </p:cNvSpPr>
          <p:nvPr/>
        </p:nvSpPr>
        <p:spPr>
          <a:xfrm>
            <a:off x="566519" y="1159791"/>
            <a:ext cx="11315083" cy="7953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400" dirty="0">
                <a:solidFill>
                  <a:schemeClr val="bg1"/>
                </a:solidFill>
                <a:latin typeface="Amiri" panose="00000500000000000000" pitchFamily="2" charset="-78"/>
                <a:ea typeface="Amiri" panose="00000500000000000000" pitchFamily="2" charset="-78"/>
                <a:cs typeface="Amiri" panose="00000500000000000000" pitchFamily="2" charset="-78"/>
              </a:rPr>
              <a:t>Charte de la Négociation Ecologique</a:t>
            </a:r>
          </a:p>
        </p:txBody>
      </p:sp>
      <p:sp>
        <p:nvSpPr>
          <p:cNvPr id="41" name="ZoneTexte 40">
            <a:extLst>
              <a:ext uri="{FF2B5EF4-FFF2-40B4-BE49-F238E27FC236}">
                <a16:creationId xmlns:a16="http://schemas.microsoft.com/office/drawing/2014/main" id="{9EA5B420-FCB5-4D45-BA40-8FFEDB1BB085}"/>
              </a:ext>
            </a:extLst>
          </p:cNvPr>
          <p:cNvSpPr txBox="1"/>
          <p:nvPr/>
        </p:nvSpPr>
        <p:spPr>
          <a:xfrm>
            <a:off x="499410" y="2188604"/>
            <a:ext cx="11315083" cy="646331"/>
          </a:xfrm>
          <a:prstGeom prst="rect">
            <a:avLst/>
          </a:prstGeom>
          <a:noFill/>
        </p:spPr>
        <p:txBody>
          <a:bodyPr wrap="square" rtlCol="0">
            <a:spAutoFit/>
          </a:bodyPr>
          <a:lstStyle/>
          <a:p>
            <a:pPr algn="ctr"/>
            <a:r>
              <a:rPr lang="fr-FR" sz="3600" dirty="0">
                <a:solidFill>
                  <a:schemeClr val="bg1"/>
                </a:solidFill>
                <a:latin typeface="Amiri" panose="00000500000000000000" pitchFamily="2" charset="-78"/>
                <a:ea typeface="Amiri" panose="00000500000000000000" pitchFamily="2" charset="-78"/>
                <a:cs typeface="Amiri" panose="00000500000000000000" pitchFamily="2" charset="-78"/>
              </a:rPr>
              <a:t>Faire dialoguer Nature et Humanité</a:t>
            </a:r>
          </a:p>
        </p:txBody>
      </p:sp>
      <p:pic>
        <p:nvPicPr>
          <p:cNvPr id="42" name="Image 41">
            <a:extLst>
              <a:ext uri="{FF2B5EF4-FFF2-40B4-BE49-F238E27FC236}">
                <a16:creationId xmlns:a16="http://schemas.microsoft.com/office/drawing/2014/main" id="{FF0C1FAD-700B-4C53-8002-DE59AD162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2069" y="3095077"/>
            <a:ext cx="1183985" cy="1176895"/>
          </a:xfrm>
          <a:prstGeom prst="rect">
            <a:avLst/>
          </a:prstGeom>
        </p:spPr>
      </p:pic>
      <p:sp>
        <p:nvSpPr>
          <p:cNvPr id="43" name="ZoneTexte 42">
            <a:extLst>
              <a:ext uri="{FF2B5EF4-FFF2-40B4-BE49-F238E27FC236}">
                <a16:creationId xmlns:a16="http://schemas.microsoft.com/office/drawing/2014/main" id="{87FED8D9-50A3-414B-B8D4-C1444208A36B}"/>
              </a:ext>
            </a:extLst>
          </p:cNvPr>
          <p:cNvSpPr txBox="1"/>
          <p:nvPr/>
        </p:nvSpPr>
        <p:spPr>
          <a:xfrm>
            <a:off x="3626234" y="6106264"/>
            <a:ext cx="5195653" cy="538609"/>
          </a:xfrm>
          <a:prstGeom prst="rect">
            <a:avLst/>
          </a:prstGeom>
          <a:noFill/>
        </p:spPr>
        <p:txBody>
          <a:bodyPr wrap="none" rtlCol="0">
            <a:spAutoFit/>
          </a:bodyPr>
          <a:lstStyle/>
          <a:p>
            <a:pPr algn="just"/>
            <a:r>
              <a:rPr lang="fr-FR" dirty="0">
                <a:solidFill>
                  <a:schemeClr val="bg1"/>
                </a:solidFill>
                <a:latin typeface="Amiri" panose="00000500000000000000" pitchFamily="2" charset="-78"/>
                <a:ea typeface="Amiri" panose="00000500000000000000" pitchFamily="2" charset="-78"/>
                <a:cs typeface="Amiri" panose="00000500000000000000" pitchFamily="2" charset="-78"/>
              </a:rPr>
              <a:t>Institut International pour la Négociation Ecologique</a:t>
            </a:r>
          </a:p>
          <a:p>
            <a:pPr algn="ctr"/>
            <a:r>
              <a:rPr lang="fr-FR" sz="1000" dirty="0">
                <a:solidFill>
                  <a:schemeClr val="bg1"/>
                </a:solidFill>
                <a:latin typeface="Amiri" panose="00000500000000000000" pitchFamily="2" charset="-78"/>
                <a:ea typeface="Amiri" panose="00000500000000000000" pitchFamily="2" charset="-78"/>
                <a:cs typeface="Amiri" panose="00000500000000000000" pitchFamily="2" charset="-78"/>
              </a:rPr>
              <a:t>Corédigé en 2021 par des habitants des 4 continents (Asie, Afrique, Europe, Amérique)</a:t>
            </a:r>
          </a:p>
        </p:txBody>
      </p:sp>
    </p:spTree>
    <p:extLst>
      <p:ext uri="{BB962C8B-B14F-4D97-AF65-F5344CB8AC3E}">
        <p14:creationId xmlns:p14="http://schemas.microsoft.com/office/powerpoint/2010/main" val="99635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du contenu 5">
            <a:extLst>
              <a:ext uri="{FF2B5EF4-FFF2-40B4-BE49-F238E27FC236}">
                <a16:creationId xmlns:a16="http://schemas.microsoft.com/office/drawing/2014/main" id="{3366DFA8-BB91-450C-BC16-8940C141D0D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0527"/>
          <a:stretch/>
        </p:blipFill>
        <p:spPr>
          <a:xfrm>
            <a:off x="7700826" y="2181150"/>
            <a:ext cx="3197587" cy="3256675"/>
          </a:xfrm>
          <a:prstGeom prst="rect">
            <a:avLst/>
          </a:prstGeom>
          <a:ln>
            <a:noFill/>
          </a:ln>
          <a:effectLst>
            <a:outerShdw blurRad="292100" dist="139700" dir="2700000" algn="tl" rotWithShape="0">
              <a:srgbClr val="333333">
                <a:alpha val="65000"/>
              </a:srgbClr>
            </a:outerShdw>
          </a:effectLst>
        </p:spPr>
      </p:pic>
      <p:pic>
        <p:nvPicPr>
          <p:cNvPr id="6" name="Espace réservé du contenu 5">
            <a:extLst>
              <a:ext uri="{FF2B5EF4-FFF2-40B4-BE49-F238E27FC236}">
                <a16:creationId xmlns:a16="http://schemas.microsoft.com/office/drawing/2014/main" id="{7FEA73F7-5756-4C7E-89B2-C6AA37293871}"/>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0527"/>
          <a:stretch/>
        </p:blipFill>
        <p:spPr>
          <a:xfrm>
            <a:off x="121907" y="75501"/>
            <a:ext cx="5855516" cy="1250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a:extLst>
              <a:ext uri="{FF2B5EF4-FFF2-40B4-BE49-F238E27FC236}">
                <a16:creationId xmlns:a16="http://schemas.microsoft.com/office/drawing/2014/main" id="{9BF646C2-94B2-4AF8-924F-8916E4A173B1}"/>
              </a:ext>
            </a:extLst>
          </p:cNvPr>
          <p:cNvSpPr>
            <a:spLocks noGrp="1"/>
          </p:cNvSpPr>
          <p:nvPr>
            <p:ph type="title"/>
          </p:nvPr>
        </p:nvSpPr>
        <p:spPr>
          <a:xfrm>
            <a:off x="33823" y="152075"/>
            <a:ext cx="6031684" cy="973124"/>
          </a:xfrm>
        </p:spPr>
        <p:txBody>
          <a:bodyPr>
            <a:normAutofit/>
          </a:bodyPr>
          <a:lstStyle/>
          <a:p>
            <a:pPr algn="ctr"/>
            <a:r>
              <a:rPr lang="fr-FR" sz="2000" dirty="0">
                <a:solidFill>
                  <a:schemeClr val="bg1"/>
                </a:solidFill>
                <a:latin typeface="Amiri" panose="00000500000000000000" pitchFamily="2" charset="-78"/>
                <a:ea typeface="Amiri" panose="00000500000000000000" pitchFamily="2" charset="-78"/>
                <a:cs typeface="Amiri" panose="00000500000000000000" pitchFamily="2" charset="-78"/>
              </a:rPr>
              <a:t>L’Institut International pour la Négociation Ecologique</a:t>
            </a:r>
          </a:p>
        </p:txBody>
      </p:sp>
      <p:sp>
        <p:nvSpPr>
          <p:cNvPr id="7" name="ZoneTexte 6">
            <a:extLst>
              <a:ext uri="{FF2B5EF4-FFF2-40B4-BE49-F238E27FC236}">
                <a16:creationId xmlns:a16="http://schemas.microsoft.com/office/drawing/2014/main" id="{69AB420A-02D6-4009-90F3-EB4062B9A58F}"/>
              </a:ext>
            </a:extLst>
          </p:cNvPr>
          <p:cNvSpPr txBox="1"/>
          <p:nvPr/>
        </p:nvSpPr>
        <p:spPr>
          <a:xfrm>
            <a:off x="0" y="831479"/>
            <a:ext cx="5855516" cy="307777"/>
          </a:xfrm>
          <a:prstGeom prst="rect">
            <a:avLst/>
          </a:prstGeom>
          <a:noFill/>
        </p:spPr>
        <p:txBody>
          <a:bodyPr wrap="square" rtlCol="0">
            <a:spAutoFit/>
          </a:bodyPr>
          <a:lstStyle/>
          <a:p>
            <a:pPr algn="ctr"/>
            <a:r>
              <a:rPr lang="fr-FR" sz="1400" dirty="0">
                <a:solidFill>
                  <a:schemeClr val="bg1"/>
                </a:solidFill>
                <a:latin typeface="Amiri" panose="00000500000000000000" pitchFamily="2" charset="-78"/>
                <a:ea typeface="Amiri" panose="00000500000000000000" pitchFamily="2" charset="-78"/>
                <a:cs typeface="Amiri" panose="00000500000000000000" pitchFamily="2" charset="-78"/>
              </a:rPr>
              <a:t>Faire dialoguer Nature et Humanité</a:t>
            </a:r>
          </a:p>
        </p:txBody>
      </p:sp>
      <p:sp>
        <p:nvSpPr>
          <p:cNvPr id="8" name="Espace réservé du texte 4">
            <a:extLst>
              <a:ext uri="{FF2B5EF4-FFF2-40B4-BE49-F238E27FC236}">
                <a16:creationId xmlns:a16="http://schemas.microsoft.com/office/drawing/2014/main" id="{E8DDD5AC-69AC-4383-ACFB-BE2FBE7C5B46}"/>
              </a:ext>
            </a:extLst>
          </p:cNvPr>
          <p:cNvSpPr txBox="1">
            <a:spLocks/>
          </p:cNvSpPr>
          <p:nvPr/>
        </p:nvSpPr>
        <p:spPr>
          <a:xfrm>
            <a:off x="494520" y="2360650"/>
            <a:ext cx="4870580" cy="9737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fr-FR" sz="1050" dirty="0">
                <a:solidFill>
                  <a:schemeClr val="tx1"/>
                </a:solidFill>
                <a:latin typeface="Amiri" panose="00000500000000000000" pitchFamily="2" charset="-78"/>
                <a:ea typeface="Amiri" panose="00000500000000000000" pitchFamily="2" charset="-78"/>
                <a:cs typeface="Amiri" panose="00000500000000000000" pitchFamily="2" charset="-78"/>
              </a:rPr>
              <a:t>Les processus de négociation actuels ne permettent pas une réelle mise en relation des êtres qui se retrouvent souvent en situation d’opposition ou de conflits, et la Terre, notre Planète, en pâtit. Pour pallier à cela, la négociation écologique vise à recréer une dynamique écologique consciente et  inclusive, respectueuse des limites de la planète et des êtres vivants, dans la prise de décision au niveau local et global»</a:t>
            </a:r>
          </a:p>
          <a:p>
            <a:pPr marL="114300" algn="ctr"/>
            <a:r>
              <a:rPr lang="fr-FR" sz="1050" u="sng" dirty="0">
                <a:solidFill>
                  <a:schemeClr val="tx1"/>
                </a:solidFill>
                <a:latin typeface="Amiri" panose="00000500000000000000" pitchFamily="2" charset="-78"/>
                <a:ea typeface="Amiri" panose="00000500000000000000" pitchFamily="2" charset="-78"/>
                <a:cs typeface="Amiri" panose="00000500000000000000" pitchFamily="2" charset="-78"/>
              </a:rPr>
              <a:t>www.negociation-ecologique.fr</a:t>
            </a:r>
            <a:br>
              <a:rPr lang="fr-FR" sz="1050" dirty="0">
                <a:solidFill>
                  <a:srgbClr val="A00447"/>
                </a:solidFill>
                <a:latin typeface="Amiri" panose="00000500000000000000" pitchFamily="2" charset="-78"/>
                <a:ea typeface="Amiri" panose="00000500000000000000" pitchFamily="2" charset="-78"/>
                <a:cs typeface="Amiri" panose="00000500000000000000" pitchFamily="2" charset="-78"/>
              </a:rPr>
            </a:br>
            <a:endParaRPr lang="fr-FR" sz="1050" dirty="0">
              <a:solidFill>
                <a:srgbClr val="A00447"/>
              </a:solidFill>
              <a:latin typeface="Amiri" panose="00000500000000000000" pitchFamily="2" charset="-78"/>
              <a:ea typeface="Amiri" panose="00000500000000000000" pitchFamily="2" charset="-78"/>
              <a:cs typeface="Amiri" panose="00000500000000000000" pitchFamily="2" charset="-78"/>
            </a:endParaRPr>
          </a:p>
        </p:txBody>
      </p:sp>
      <p:sp>
        <p:nvSpPr>
          <p:cNvPr id="9" name="Espace réservé du texte 3">
            <a:extLst>
              <a:ext uri="{FF2B5EF4-FFF2-40B4-BE49-F238E27FC236}">
                <a16:creationId xmlns:a16="http://schemas.microsoft.com/office/drawing/2014/main" id="{B1C2C6C2-DD43-4895-B4FA-4B52BB104ABD}"/>
              </a:ext>
            </a:extLst>
          </p:cNvPr>
          <p:cNvSpPr txBox="1">
            <a:spLocks/>
          </p:cNvSpPr>
          <p:nvPr/>
        </p:nvSpPr>
        <p:spPr>
          <a:xfrm>
            <a:off x="494521" y="3697045"/>
            <a:ext cx="4870580" cy="58272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fr-FR" sz="1100" b="1" dirty="0">
                <a:solidFill>
                  <a:srgbClr val="660033"/>
                </a:solidFill>
                <a:latin typeface="Amiri" panose="00000500000000000000" pitchFamily="2" charset="-78"/>
                <a:ea typeface="Amiri" panose="00000500000000000000" pitchFamily="2" charset="-78"/>
                <a:cs typeface="Amiri" panose="00000500000000000000" pitchFamily="2" charset="-78"/>
              </a:rPr>
              <a:t>OBJECTIF </a:t>
            </a:r>
          </a:p>
          <a:p>
            <a:pPr marL="114300" algn="just"/>
            <a:endParaRPr lang="fr-FR" sz="400" dirty="0">
              <a:solidFill>
                <a:schemeClr val="tx1"/>
              </a:solidFill>
              <a:latin typeface="Amiri" panose="00000500000000000000" pitchFamily="2" charset="-78"/>
              <a:ea typeface="Amiri" panose="00000500000000000000" pitchFamily="2" charset="-78"/>
              <a:cs typeface="Amiri" panose="00000500000000000000" pitchFamily="2" charset="-78"/>
            </a:endParaRPr>
          </a:p>
          <a:p>
            <a:pPr marL="114300" algn="just"/>
            <a:r>
              <a:rPr lang="fr-FR" sz="1000" dirty="0">
                <a:solidFill>
                  <a:schemeClr val="tx1"/>
                </a:solidFill>
                <a:latin typeface="Amiri" panose="00000500000000000000" pitchFamily="2" charset="-78"/>
                <a:ea typeface="Amiri" panose="00000500000000000000" pitchFamily="2" charset="-78"/>
                <a:cs typeface="Amiri" panose="00000500000000000000" pitchFamily="2" charset="-78"/>
              </a:rPr>
              <a:t>L’objectif de la négociation écologique est de faire renaître en l'humain une dynamique écologique, c’est-à-dire une démarche consciente pour que le choix d’agir en accord avec la Nature soit le fil conducteur de la négociation.</a:t>
            </a:r>
          </a:p>
        </p:txBody>
      </p:sp>
      <p:pic>
        <p:nvPicPr>
          <p:cNvPr id="12" name="Image 11">
            <a:extLst>
              <a:ext uri="{FF2B5EF4-FFF2-40B4-BE49-F238E27FC236}">
                <a16:creationId xmlns:a16="http://schemas.microsoft.com/office/drawing/2014/main" id="{4C48DA0D-D29E-4670-A18B-821B08282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274" y="1487810"/>
            <a:ext cx="832782" cy="827795"/>
          </a:xfrm>
          <a:prstGeom prst="rect">
            <a:avLst/>
          </a:prstGeom>
        </p:spPr>
      </p:pic>
      <p:sp>
        <p:nvSpPr>
          <p:cNvPr id="13" name="Espace réservé du texte 3">
            <a:extLst>
              <a:ext uri="{FF2B5EF4-FFF2-40B4-BE49-F238E27FC236}">
                <a16:creationId xmlns:a16="http://schemas.microsoft.com/office/drawing/2014/main" id="{4AE25F69-5A6C-44C6-BD8D-0BA87E14CE7E}"/>
              </a:ext>
            </a:extLst>
          </p:cNvPr>
          <p:cNvSpPr txBox="1">
            <a:spLocks/>
          </p:cNvSpPr>
          <p:nvPr/>
        </p:nvSpPr>
        <p:spPr>
          <a:xfrm>
            <a:off x="494522" y="4537303"/>
            <a:ext cx="4870580" cy="58272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fr-FR" sz="1100" b="1" dirty="0">
                <a:solidFill>
                  <a:srgbClr val="660033"/>
                </a:solidFill>
                <a:latin typeface="Amiri" panose="00000500000000000000" pitchFamily="2" charset="-78"/>
                <a:ea typeface="Amiri" panose="00000500000000000000" pitchFamily="2" charset="-78"/>
                <a:cs typeface="Amiri" panose="00000500000000000000" pitchFamily="2" charset="-78"/>
              </a:rPr>
              <a:t>A QUI S’ADRESSE-T-ON ?</a:t>
            </a:r>
          </a:p>
          <a:p>
            <a:pPr marL="114300" algn="just"/>
            <a:endParaRPr lang="fr-FR" sz="400" dirty="0">
              <a:solidFill>
                <a:schemeClr val="tx1"/>
              </a:solidFill>
              <a:latin typeface="Amiri" panose="00000500000000000000" pitchFamily="2" charset="-78"/>
              <a:ea typeface="Amiri" panose="00000500000000000000" pitchFamily="2" charset="-78"/>
              <a:cs typeface="Amiri" panose="00000500000000000000" pitchFamily="2" charset="-78"/>
            </a:endParaRPr>
          </a:p>
          <a:p>
            <a:pPr marL="114300" algn="just"/>
            <a:r>
              <a:rPr lang="fr-FR" sz="1000" dirty="0">
                <a:solidFill>
                  <a:schemeClr val="tx1"/>
                </a:solidFill>
                <a:latin typeface="Amiri" panose="00000500000000000000" pitchFamily="2" charset="-78"/>
                <a:ea typeface="Amiri" panose="00000500000000000000" pitchFamily="2" charset="-78"/>
                <a:cs typeface="Amiri" panose="00000500000000000000" pitchFamily="2" charset="-78"/>
              </a:rPr>
              <a:t>La négociation écologique s’adresse aux individus conscients qu’une discorde existe actuellement entre les discours, les textes de loi et la réalité de terrain, et désireux de retrouver une harmonie entre les êtres vivants et leurs territoires.</a:t>
            </a:r>
          </a:p>
        </p:txBody>
      </p:sp>
      <p:sp>
        <p:nvSpPr>
          <p:cNvPr id="14" name="Espace réservé du texte 3">
            <a:extLst>
              <a:ext uri="{FF2B5EF4-FFF2-40B4-BE49-F238E27FC236}">
                <a16:creationId xmlns:a16="http://schemas.microsoft.com/office/drawing/2014/main" id="{F006E6A5-CF8F-42A1-A260-4D02B5257F4C}"/>
              </a:ext>
            </a:extLst>
          </p:cNvPr>
          <p:cNvSpPr txBox="1">
            <a:spLocks/>
          </p:cNvSpPr>
          <p:nvPr/>
        </p:nvSpPr>
        <p:spPr>
          <a:xfrm>
            <a:off x="494519" y="5390881"/>
            <a:ext cx="4870579" cy="11096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fr-FR" sz="1100" b="1" dirty="0">
                <a:solidFill>
                  <a:srgbClr val="660033"/>
                </a:solidFill>
                <a:latin typeface="Amiri" panose="00000500000000000000" pitchFamily="2" charset="-78"/>
                <a:ea typeface="Amiri" panose="00000500000000000000" pitchFamily="2" charset="-78"/>
                <a:cs typeface="Amiri" panose="00000500000000000000" pitchFamily="2" charset="-78"/>
              </a:rPr>
              <a:t>COMMENT PROCÉDER ?</a:t>
            </a:r>
          </a:p>
          <a:p>
            <a:pPr marL="114300" algn="just"/>
            <a:endParaRPr lang="fr-FR" sz="400" dirty="0">
              <a:solidFill>
                <a:schemeClr val="tx1"/>
              </a:solidFill>
              <a:latin typeface="Amiri" panose="00000500000000000000" pitchFamily="2" charset="-78"/>
              <a:ea typeface="Amiri" panose="00000500000000000000" pitchFamily="2" charset="-78"/>
              <a:cs typeface="Amiri" panose="00000500000000000000" pitchFamily="2" charset="-78"/>
            </a:endParaRPr>
          </a:p>
          <a:p>
            <a:pPr marL="114300" algn="just"/>
            <a:r>
              <a:rPr lang="fr-FR" sz="1000" dirty="0">
                <a:solidFill>
                  <a:schemeClr val="tx1"/>
                </a:solidFill>
                <a:latin typeface="Amiri" panose="00000500000000000000" pitchFamily="2" charset="-78"/>
                <a:ea typeface="Amiri" panose="00000500000000000000" pitchFamily="2" charset="-78"/>
                <a:cs typeface="Amiri" panose="00000500000000000000" pitchFamily="2" charset="-78"/>
              </a:rPr>
              <a:t>Cette harmonie ne peut se mettre en place sans l’apprentissage du discernement, et le courage de participer de manière différente à un nouveau mode de relation entre êtres vivants (humains et non-humains). On parle d’écologique relationnelle, de coviabilité, de droits de la Nature… pour atteindre cette harmonie, nous travaillons sur le dépassement de l’existant et le développement d’outils et de méthodes qui permettent de « relationner » différemment, avec honnêteté, authenticité…</a:t>
            </a:r>
          </a:p>
        </p:txBody>
      </p:sp>
      <p:sp>
        <p:nvSpPr>
          <p:cNvPr id="15" name="ZoneTexte 14">
            <a:extLst>
              <a:ext uri="{FF2B5EF4-FFF2-40B4-BE49-F238E27FC236}">
                <a16:creationId xmlns:a16="http://schemas.microsoft.com/office/drawing/2014/main" id="{6903F229-D8AB-4B83-834B-FC1F2C37DE22}"/>
              </a:ext>
            </a:extLst>
          </p:cNvPr>
          <p:cNvSpPr txBox="1"/>
          <p:nvPr/>
        </p:nvSpPr>
        <p:spPr>
          <a:xfrm>
            <a:off x="4796968" y="6424514"/>
            <a:ext cx="2965068" cy="461665"/>
          </a:xfrm>
          <a:prstGeom prst="rect">
            <a:avLst/>
          </a:prstGeom>
          <a:noFill/>
          <a:ln>
            <a:noFill/>
          </a:ln>
        </p:spPr>
        <p:txBody>
          <a:bodyPr wrap="square" rtlCol="0">
            <a:spAutoFit/>
          </a:bodyPr>
          <a:lstStyle/>
          <a:p>
            <a:pPr algn="ctr"/>
            <a:r>
              <a:rPr lang="fr-FR" sz="800" dirty="0">
                <a:solidFill>
                  <a:srgbClr val="660033"/>
                </a:solidFill>
              </a:rPr>
              <a:t>Contacter l’INNÉ :</a:t>
            </a:r>
          </a:p>
          <a:p>
            <a:pPr algn="ctr"/>
            <a:r>
              <a:rPr lang="fr-FR" sz="800" dirty="0">
                <a:solidFill>
                  <a:srgbClr val="660033"/>
                </a:solidFill>
              </a:rPr>
              <a:t>www.negociation-ecologique.fr</a:t>
            </a:r>
          </a:p>
          <a:p>
            <a:pPr algn="ctr"/>
            <a:r>
              <a:rPr lang="fr-FR" sz="800" dirty="0">
                <a:solidFill>
                  <a:srgbClr val="660033"/>
                </a:solidFill>
              </a:rPr>
              <a:t>secretariat@negociation-ecologique.fr</a:t>
            </a:r>
          </a:p>
        </p:txBody>
      </p:sp>
      <p:sp>
        <p:nvSpPr>
          <p:cNvPr id="27" name="Rectangle : coins arrondis 26">
            <a:extLst>
              <a:ext uri="{FF2B5EF4-FFF2-40B4-BE49-F238E27FC236}">
                <a16:creationId xmlns:a16="http://schemas.microsoft.com/office/drawing/2014/main" id="{894385F5-9450-4203-8039-A606A597500F}"/>
              </a:ext>
            </a:extLst>
          </p:cNvPr>
          <p:cNvSpPr/>
          <p:nvPr/>
        </p:nvSpPr>
        <p:spPr>
          <a:xfrm>
            <a:off x="8617009" y="2746613"/>
            <a:ext cx="1434114" cy="2521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latin typeface="Amiri" panose="00000500000000000000" pitchFamily="2" charset="-78"/>
                <a:ea typeface="Amiri" panose="00000500000000000000" pitchFamily="2" charset="-78"/>
                <a:cs typeface="Amiri" panose="00000500000000000000" pitchFamily="2" charset="-78"/>
              </a:rPr>
              <a:t>Être conscient et responsable</a:t>
            </a:r>
          </a:p>
        </p:txBody>
      </p:sp>
      <p:sp>
        <p:nvSpPr>
          <p:cNvPr id="28" name="Rectangle : coins arrondis 27">
            <a:extLst>
              <a:ext uri="{FF2B5EF4-FFF2-40B4-BE49-F238E27FC236}">
                <a16:creationId xmlns:a16="http://schemas.microsoft.com/office/drawing/2014/main" id="{FF1185C9-3187-4DBA-9839-3EC1A74835AB}"/>
              </a:ext>
            </a:extLst>
          </p:cNvPr>
          <p:cNvSpPr/>
          <p:nvPr/>
        </p:nvSpPr>
        <p:spPr>
          <a:xfrm>
            <a:off x="8624643" y="3120093"/>
            <a:ext cx="1426480" cy="295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latin typeface="Amiri" panose="00000500000000000000" pitchFamily="2" charset="-78"/>
                <a:ea typeface="Amiri" panose="00000500000000000000" pitchFamily="2" charset="-78"/>
                <a:cs typeface="Amiri" panose="00000500000000000000" pitchFamily="2" charset="-78"/>
              </a:rPr>
              <a:t>Être respectueux et honnête</a:t>
            </a:r>
          </a:p>
        </p:txBody>
      </p:sp>
      <p:sp>
        <p:nvSpPr>
          <p:cNvPr id="29" name="Rectangle : coins arrondis 28">
            <a:extLst>
              <a:ext uri="{FF2B5EF4-FFF2-40B4-BE49-F238E27FC236}">
                <a16:creationId xmlns:a16="http://schemas.microsoft.com/office/drawing/2014/main" id="{B0145734-4DF3-47F1-B2CC-E68BCDAE1504}"/>
              </a:ext>
            </a:extLst>
          </p:cNvPr>
          <p:cNvSpPr/>
          <p:nvPr/>
        </p:nvSpPr>
        <p:spPr>
          <a:xfrm>
            <a:off x="8616248" y="3503789"/>
            <a:ext cx="1434875" cy="2177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latin typeface="Amiri" panose="00000500000000000000" pitchFamily="2" charset="-78"/>
                <a:ea typeface="Amiri" panose="00000500000000000000" pitchFamily="2" charset="-78"/>
                <a:cs typeface="Amiri" panose="00000500000000000000" pitchFamily="2" charset="-78"/>
              </a:rPr>
              <a:t>Être confiant</a:t>
            </a:r>
          </a:p>
        </p:txBody>
      </p:sp>
      <p:sp>
        <p:nvSpPr>
          <p:cNvPr id="30" name="Rectangle : coins arrondis 29">
            <a:extLst>
              <a:ext uri="{FF2B5EF4-FFF2-40B4-BE49-F238E27FC236}">
                <a16:creationId xmlns:a16="http://schemas.microsoft.com/office/drawing/2014/main" id="{8D530321-DD56-43EA-8D28-D40874593162}"/>
              </a:ext>
            </a:extLst>
          </p:cNvPr>
          <p:cNvSpPr/>
          <p:nvPr/>
        </p:nvSpPr>
        <p:spPr>
          <a:xfrm>
            <a:off x="8616249" y="3828150"/>
            <a:ext cx="1434875" cy="2759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latin typeface="Amiri" panose="00000500000000000000" pitchFamily="2" charset="-78"/>
                <a:ea typeface="Amiri" panose="00000500000000000000" pitchFamily="2" charset="-78"/>
                <a:cs typeface="Amiri" panose="00000500000000000000" pitchFamily="2" charset="-78"/>
              </a:rPr>
              <a:t>Se connecter au Passé et à l’Avenir</a:t>
            </a:r>
          </a:p>
        </p:txBody>
      </p:sp>
      <p:sp>
        <p:nvSpPr>
          <p:cNvPr id="31" name="Rectangle : coins arrondis 30">
            <a:extLst>
              <a:ext uri="{FF2B5EF4-FFF2-40B4-BE49-F238E27FC236}">
                <a16:creationId xmlns:a16="http://schemas.microsoft.com/office/drawing/2014/main" id="{8A7622FA-5C16-4607-9370-E92C4FB158D6}"/>
              </a:ext>
            </a:extLst>
          </p:cNvPr>
          <p:cNvSpPr/>
          <p:nvPr/>
        </p:nvSpPr>
        <p:spPr>
          <a:xfrm>
            <a:off x="8616249" y="4210266"/>
            <a:ext cx="1434875" cy="2759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latin typeface="Amiri" panose="00000500000000000000" pitchFamily="2" charset="-78"/>
                <a:ea typeface="Amiri" panose="00000500000000000000" pitchFamily="2" charset="-78"/>
                <a:cs typeface="Amiri" panose="00000500000000000000" pitchFamily="2" charset="-78"/>
              </a:rPr>
              <a:t>Accepter et adopter l’interdépendance</a:t>
            </a:r>
          </a:p>
        </p:txBody>
      </p:sp>
      <p:sp>
        <p:nvSpPr>
          <p:cNvPr id="32" name="Rectangle : coins arrondis 31">
            <a:extLst>
              <a:ext uri="{FF2B5EF4-FFF2-40B4-BE49-F238E27FC236}">
                <a16:creationId xmlns:a16="http://schemas.microsoft.com/office/drawing/2014/main" id="{126615B6-CAE0-46BA-A442-8A67B40861A3}"/>
              </a:ext>
            </a:extLst>
          </p:cNvPr>
          <p:cNvSpPr/>
          <p:nvPr/>
        </p:nvSpPr>
        <p:spPr>
          <a:xfrm>
            <a:off x="8616250" y="4574709"/>
            <a:ext cx="1434114" cy="2538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latin typeface="Amiri" panose="00000500000000000000" pitchFamily="2" charset="-78"/>
                <a:ea typeface="Amiri" panose="00000500000000000000" pitchFamily="2" charset="-78"/>
                <a:cs typeface="Amiri" panose="00000500000000000000" pitchFamily="2" charset="-78"/>
              </a:rPr>
              <a:t>Être juste et équitable</a:t>
            </a:r>
          </a:p>
        </p:txBody>
      </p:sp>
      <p:sp>
        <p:nvSpPr>
          <p:cNvPr id="33" name="Rectangle : coins arrondis 32">
            <a:extLst>
              <a:ext uri="{FF2B5EF4-FFF2-40B4-BE49-F238E27FC236}">
                <a16:creationId xmlns:a16="http://schemas.microsoft.com/office/drawing/2014/main" id="{BFEA1744-B723-42E0-A9F3-80CDDE387DFB}"/>
              </a:ext>
            </a:extLst>
          </p:cNvPr>
          <p:cNvSpPr/>
          <p:nvPr/>
        </p:nvSpPr>
        <p:spPr>
          <a:xfrm>
            <a:off x="8616249" y="4863066"/>
            <a:ext cx="1434115" cy="272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latin typeface="Amiri" panose="00000500000000000000" pitchFamily="2" charset="-78"/>
                <a:ea typeface="Amiri" panose="00000500000000000000" pitchFamily="2" charset="-78"/>
                <a:cs typeface="Amiri" panose="00000500000000000000" pitchFamily="2" charset="-78"/>
              </a:rPr>
              <a:t>Cultiver notre interconnexion</a:t>
            </a:r>
          </a:p>
        </p:txBody>
      </p:sp>
      <p:sp>
        <p:nvSpPr>
          <p:cNvPr id="34" name="ZoneTexte 33">
            <a:extLst>
              <a:ext uri="{FF2B5EF4-FFF2-40B4-BE49-F238E27FC236}">
                <a16:creationId xmlns:a16="http://schemas.microsoft.com/office/drawing/2014/main" id="{9C5F62F6-34F0-4F5D-B79D-0B7E8D4E529D}"/>
              </a:ext>
            </a:extLst>
          </p:cNvPr>
          <p:cNvSpPr txBox="1"/>
          <p:nvPr/>
        </p:nvSpPr>
        <p:spPr>
          <a:xfrm>
            <a:off x="8225927" y="2371736"/>
            <a:ext cx="2133897" cy="276999"/>
          </a:xfrm>
          <a:prstGeom prst="rect">
            <a:avLst/>
          </a:prstGeom>
          <a:noFill/>
        </p:spPr>
        <p:txBody>
          <a:bodyPr wrap="square" rtlCol="0">
            <a:spAutoFit/>
          </a:bodyPr>
          <a:lstStyle/>
          <a:p>
            <a:pPr algn="ctr"/>
            <a:r>
              <a:rPr lang="fr-FR" sz="1200" b="1" dirty="0">
                <a:solidFill>
                  <a:schemeClr val="bg1"/>
                </a:solidFill>
                <a:latin typeface="Amiri" panose="00000500000000000000" pitchFamily="2" charset="-78"/>
                <a:ea typeface="Amiri" panose="00000500000000000000" pitchFamily="2" charset="-78"/>
                <a:cs typeface="Amiri" panose="00000500000000000000" pitchFamily="2" charset="-78"/>
              </a:rPr>
              <a:t>Principes, Règles et Valeurs</a:t>
            </a:r>
          </a:p>
        </p:txBody>
      </p:sp>
      <p:pic>
        <p:nvPicPr>
          <p:cNvPr id="35" name="Image 34">
            <a:extLst>
              <a:ext uri="{FF2B5EF4-FFF2-40B4-BE49-F238E27FC236}">
                <a16:creationId xmlns:a16="http://schemas.microsoft.com/office/drawing/2014/main" id="{D9206C4D-C0B4-4299-A088-2A2EC4F822E2}"/>
              </a:ext>
            </a:extLst>
          </p:cNvPr>
          <p:cNvPicPr>
            <a:picLocks noChangeAspect="1"/>
          </p:cNvPicPr>
          <p:nvPr/>
        </p:nvPicPr>
        <p:blipFill>
          <a:blip r:embed="rId5"/>
          <a:stretch>
            <a:fillRect/>
          </a:stretch>
        </p:blipFill>
        <p:spPr>
          <a:xfrm>
            <a:off x="9021558" y="6321424"/>
            <a:ext cx="529325" cy="510946"/>
          </a:xfrm>
          <a:prstGeom prst="rect">
            <a:avLst/>
          </a:prstGeom>
        </p:spPr>
      </p:pic>
      <p:pic>
        <p:nvPicPr>
          <p:cNvPr id="21" name="Espace réservé du contenu 5">
            <a:extLst>
              <a:ext uri="{FF2B5EF4-FFF2-40B4-BE49-F238E27FC236}">
                <a16:creationId xmlns:a16="http://schemas.microsoft.com/office/drawing/2014/main" id="{59365038-A056-4354-B9FC-A1108862378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0527"/>
          <a:stretch/>
        </p:blipFill>
        <p:spPr>
          <a:xfrm>
            <a:off x="6611546" y="60966"/>
            <a:ext cx="5349351" cy="1264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itre 1">
            <a:extLst>
              <a:ext uri="{FF2B5EF4-FFF2-40B4-BE49-F238E27FC236}">
                <a16:creationId xmlns:a16="http://schemas.microsoft.com/office/drawing/2014/main" id="{6C2D1425-3BF4-4FDC-9ECB-0A93D4743A99}"/>
              </a:ext>
            </a:extLst>
          </p:cNvPr>
          <p:cNvSpPr txBox="1">
            <a:spLocks/>
          </p:cNvSpPr>
          <p:nvPr/>
        </p:nvSpPr>
        <p:spPr>
          <a:xfrm>
            <a:off x="6480224" y="144141"/>
            <a:ext cx="5349351" cy="7777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dirty="0">
                <a:solidFill>
                  <a:schemeClr val="bg1"/>
                </a:solidFill>
                <a:latin typeface="Amiri" panose="00000500000000000000" pitchFamily="2" charset="-78"/>
                <a:ea typeface="Amiri" panose="00000500000000000000" pitchFamily="2" charset="-78"/>
                <a:cs typeface="Amiri" panose="00000500000000000000" pitchFamily="2" charset="-78"/>
              </a:rPr>
              <a:t>Charte de la Négociation Ecologique</a:t>
            </a:r>
          </a:p>
        </p:txBody>
      </p:sp>
      <p:cxnSp>
        <p:nvCxnSpPr>
          <p:cNvPr id="4" name="Connecteur droit 3">
            <a:extLst>
              <a:ext uri="{FF2B5EF4-FFF2-40B4-BE49-F238E27FC236}">
                <a16:creationId xmlns:a16="http://schemas.microsoft.com/office/drawing/2014/main" id="{4A944650-DC40-44E4-81BC-00773EDAFBB4}"/>
              </a:ext>
            </a:extLst>
          </p:cNvPr>
          <p:cNvCxnSpPr>
            <a:cxnSpLocks/>
            <a:endCxn id="15" idx="0"/>
          </p:cNvCxnSpPr>
          <p:nvPr/>
        </p:nvCxnSpPr>
        <p:spPr>
          <a:xfrm>
            <a:off x="6279502" y="0"/>
            <a:ext cx="0" cy="6424514"/>
          </a:xfrm>
          <a:prstGeom prst="line">
            <a:avLst/>
          </a:prstGeom>
          <a:ln>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1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5">
            <a:extLst>
              <a:ext uri="{FF2B5EF4-FFF2-40B4-BE49-F238E27FC236}">
                <a16:creationId xmlns:a16="http://schemas.microsoft.com/office/drawing/2014/main" id="{70A4B6D6-FB6C-432C-86B5-45181C273CD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0527"/>
          <a:stretch/>
        </p:blipFill>
        <p:spPr>
          <a:xfrm>
            <a:off x="0" y="0"/>
            <a:ext cx="12192000" cy="979006"/>
          </a:xfrm>
          <a:prstGeom prst="rect">
            <a:avLst/>
          </a:prstGeom>
          <a:ln>
            <a:noFill/>
          </a:ln>
          <a:effectLst>
            <a:outerShdw blurRad="57785" dist="33020" dir="3180000" algn="ctr">
              <a:srgbClr val="000000">
                <a:alpha val="30000"/>
              </a:srgbClr>
            </a:outerShdw>
            <a:reflection blurRad="6350" stA="50000" endA="300" endPos="90000" dist="50800" dir="5400000" sy="-100000" algn="bl" rotWithShape="0"/>
          </a:effectLst>
        </p:spPr>
      </p:pic>
      <p:sp>
        <p:nvSpPr>
          <p:cNvPr id="4" name="ZoneTexte 3">
            <a:extLst>
              <a:ext uri="{FF2B5EF4-FFF2-40B4-BE49-F238E27FC236}">
                <a16:creationId xmlns:a16="http://schemas.microsoft.com/office/drawing/2014/main" id="{51007315-73EE-46BA-BFF0-22B7980DF55C}"/>
              </a:ext>
            </a:extLst>
          </p:cNvPr>
          <p:cNvSpPr txBox="1"/>
          <p:nvPr/>
        </p:nvSpPr>
        <p:spPr>
          <a:xfrm>
            <a:off x="394578" y="1699594"/>
            <a:ext cx="5045168" cy="1200329"/>
          </a:xfrm>
          <a:prstGeom prst="rect">
            <a:avLst/>
          </a:prstGeom>
          <a:noFill/>
        </p:spPr>
        <p:txBody>
          <a:bodyPr wrap="square" rtlCol="0">
            <a:spAutoFit/>
          </a:bodyPr>
          <a:lstStyle/>
          <a:p>
            <a:pPr algn="ctr"/>
            <a:r>
              <a:rPr lang="fr-FR" dirty="0">
                <a:latin typeface="Amiri" panose="00000500000000000000" pitchFamily="2" charset="-78"/>
                <a:ea typeface="Amiri" panose="00000500000000000000" pitchFamily="2" charset="-78"/>
                <a:cs typeface="Amiri" panose="00000500000000000000" pitchFamily="2" charset="-78"/>
              </a:rPr>
              <a:t> </a:t>
            </a:r>
            <a:r>
              <a:rPr lang="fr-FR" i="1" dirty="0">
                <a:solidFill>
                  <a:srgbClr val="660033"/>
                </a:solidFill>
                <a:latin typeface="Amiri" panose="00000500000000000000" pitchFamily="2" charset="-78"/>
                <a:ea typeface="Amiri" panose="00000500000000000000" pitchFamily="2" charset="-78"/>
                <a:cs typeface="Amiri" panose="00000500000000000000" pitchFamily="2" charset="-78"/>
              </a:rPr>
              <a:t>- Préambule –</a:t>
            </a:r>
          </a:p>
          <a:p>
            <a:pPr algn="ctr"/>
            <a:endParaRPr lang="fr-FR" sz="900" i="1" dirty="0">
              <a:latin typeface="Amiri" panose="00000500000000000000" pitchFamily="2" charset="-78"/>
              <a:ea typeface="Amiri" panose="00000500000000000000" pitchFamily="2" charset="-78"/>
              <a:cs typeface="Amiri" panose="00000500000000000000" pitchFamily="2" charset="-78"/>
            </a:endParaRPr>
          </a:p>
          <a:p>
            <a:pPr algn="ctr"/>
            <a:r>
              <a:rPr lang="fr-FR" altLang="fr-FR" sz="900" i="1" dirty="0">
                <a:latin typeface="Amiri" panose="00000500000000000000" pitchFamily="2" charset="-78"/>
                <a:ea typeface="Amiri" panose="00000500000000000000" pitchFamily="2" charset="-78"/>
                <a:cs typeface="Amiri" panose="00000500000000000000" pitchFamily="2" charset="-78"/>
              </a:rPr>
              <a:t>La négociation écologique vise à recréer une dynamique écologique consciente et  inclusive, respectueuse des limites de la planète et des êtres vivants, dans la prise de décision au niveau local et global. </a:t>
            </a:r>
          </a:p>
          <a:p>
            <a:pPr algn="ctr"/>
            <a:r>
              <a:rPr lang="fr-FR" altLang="fr-FR" sz="900" i="1" dirty="0">
                <a:latin typeface="Amiri" panose="00000500000000000000" pitchFamily="2" charset="-78"/>
                <a:ea typeface="Amiri" panose="00000500000000000000" pitchFamily="2" charset="-78"/>
                <a:cs typeface="Amiri" panose="00000500000000000000" pitchFamily="2" charset="-78"/>
              </a:rPr>
              <a:t>Elle se base sur un ensemble de méthodes et d'outils de dialogue mobilisés et développés au sein de l'INNÉ.</a:t>
            </a:r>
            <a:endParaRPr lang="fr-FR" altLang="fr-FR" sz="900" dirty="0">
              <a:latin typeface="Amiri" panose="00000500000000000000" pitchFamily="2" charset="-78"/>
              <a:ea typeface="Amiri" panose="00000500000000000000" pitchFamily="2" charset="-78"/>
              <a:cs typeface="Amiri" panose="00000500000000000000" pitchFamily="2" charset="-78"/>
            </a:endParaRPr>
          </a:p>
          <a:p>
            <a:pPr lvl="0" algn="ctr"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L'INNÉ est construit sur</a:t>
            </a:r>
            <a:r>
              <a:rPr lang="fr-FR" altLang="fr-FR" sz="900" dirty="0">
                <a:latin typeface="Amiri" panose="00000500000000000000" pitchFamily="2" charset="-78"/>
                <a:ea typeface="Amiri" panose="00000500000000000000" pitchFamily="2" charset="-78"/>
                <a:cs typeface="Amiri" panose="00000500000000000000" pitchFamily="2" charset="-78"/>
              </a:rPr>
              <a:t> </a:t>
            </a:r>
            <a:r>
              <a:rPr lang="fr-FR" altLang="fr-FR" sz="900" i="1" dirty="0">
                <a:latin typeface="Amiri" panose="00000500000000000000" pitchFamily="2" charset="-78"/>
                <a:ea typeface="Amiri" panose="00000500000000000000" pitchFamily="2" charset="-78"/>
                <a:cs typeface="Amiri" panose="00000500000000000000" pitchFamily="2" charset="-78"/>
              </a:rPr>
              <a:t>un modèle de gouvernance</a:t>
            </a:r>
            <a:r>
              <a:rPr lang="fr-FR" altLang="fr-FR" sz="900" dirty="0">
                <a:latin typeface="Amiri" panose="00000500000000000000" pitchFamily="2" charset="-78"/>
                <a:ea typeface="Amiri" panose="00000500000000000000" pitchFamily="2" charset="-78"/>
                <a:cs typeface="Amiri" panose="00000500000000000000" pitchFamily="2" charset="-78"/>
              </a:rPr>
              <a:t> </a:t>
            </a:r>
            <a:r>
              <a:rPr lang="fr-FR" altLang="fr-FR" sz="900" i="1" dirty="0">
                <a:latin typeface="Amiri" panose="00000500000000000000" pitchFamily="2" charset="-78"/>
                <a:ea typeface="Amiri" panose="00000500000000000000" pitchFamily="2" charset="-78"/>
                <a:cs typeface="Amiri" panose="00000500000000000000" pitchFamily="2" charset="-78"/>
              </a:rPr>
              <a:t>en 7 centres, processus clé d’une prise de décision fondée sur l’éthique du dialogue entre humain et non-humain. </a:t>
            </a:r>
            <a:endParaRPr lang="fr-FR" altLang="fr-FR" sz="900" dirty="0">
              <a:latin typeface="Amiri" panose="00000500000000000000" pitchFamily="2" charset="-78"/>
              <a:ea typeface="Amiri" panose="00000500000000000000" pitchFamily="2" charset="-78"/>
              <a:cs typeface="Amiri" panose="00000500000000000000" pitchFamily="2" charset="-78"/>
            </a:endParaRPr>
          </a:p>
        </p:txBody>
      </p:sp>
      <p:sp>
        <p:nvSpPr>
          <p:cNvPr id="5" name="ZoneTexte 4">
            <a:extLst>
              <a:ext uri="{FF2B5EF4-FFF2-40B4-BE49-F238E27FC236}">
                <a16:creationId xmlns:a16="http://schemas.microsoft.com/office/drawing/2014/main" id="{E26D8427-3797-4834-83CE-6DEE87798B03}"/>
              </a:ext>
            </a:extLst>
          </p:cNvPr>
          <p:cNvSpPr txBox="1"/>
          <p:nvPr/>
        </p:nvSpPr>
        <p:spPr>
          <a:xfrm>
            <a:off x="394579" y="3131351"/>
            <a:ext cx="5045168" cy="3277820"/>
          </a:xfrm>
          <a:prstGeom prst="rect">
            <a:avLst/>
          </a:prstGeom>
          <a:noFill/>
        </p:spPr>
        <p:txBody>
          <a:bodyPr wrap="square" rtlCol="0">
            <a:spAutoFit/>
          </a:bodyPr>
          <a:lstStyle/>
          <a:p>
            <a:pPr algn="ctr"/>
            <a:r>
              <a:rPr lang="fr-FR" i="1" dirty="0">
                <a:solidFill>
                  <a:srgbClr val="660033"/>
                </a:solidFill>
                <a:latin typeface="Amiri" panose="00000500000000000000" pitchFamily="2" charset="-78"/>
                <a:ea typeface="Amiri" panose="00000500000000000000" pitchFamily="2" charset="-78"/>
                <a:cs typeface="Amiri" panose="00000500000000000000" pitchFamily="2" charset="-78"/>
              </a:rPr>
              <a:t>- Qu’est-ce que la Négociation Écologique ? -</a:t>
            </a:r>
          </a:p>
          <a:p>
            <a:pPr lvl="0" eaLnBrk="0" fontAlgn="base" hangingPunct="0">
              <a:spcBef>
                <a:spcPct val="0"/>
              </a:spcBef>
              <a:spcAft>
                <a:spcPct val="0"/>
              </a:spcAft>
              <a:buClrTx/>
            </a:pPr>
            <a:endParaRPr lang="fr-FR" altLang="fr-FR" sz="900"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b="1" i="1" dirty="0">
                <a:solidFill>
                  <a:srgbClr val="660033"/>
                </a:solidFill>
                <a:latin typeface="Amiri" panose="00000500000000000000" pitchFamily="2" charset="-78"/>
                <a:ea typeface="Amiri" panose="00000500000000000000" pitchFamily="2" charset="-78"/>
                <a:cs typeface="Amiri" panose="00000500000000000000" pitchFamily="2" charset="-78"/>
              </a:rPr>
              <a:t>Une vision créatrice et inclusive</a:t>
            </a:r>
            <a:r>
              <a:rPr lang="fr-FR" altLang="fr-FR" sz="900" i="1" dirty="0">
                <a:latin typeface="Amiri" panose="00000500000000000000" pitchFamily="2" charset="-78"/>
                <a:ea typeface="Amiri" panose="00000500000000000000" pitchFamily="2" charset="-78"/>
                <a:cs typeface="Amiri" panose="00000500000000000000" pitchFamily="2" charset="-78"/>
              </a:rPr>
              <a:t> qui permet de contribuer activement et consciemment à l'alignement de la condition humaine avec les rythmes, cycles et besoins de la planète et au-delà.</a:t>
            </a: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b="1" i="1" dirty="0">
                <a:solidFill>
                  <a:srgbClr val="660033"/>
                </a:solidFill>
                <a:latin typeface="Amiri" panose="00000500000000000000" pitchFamily="2" charset="-78"/>
                <a:ea typeface="Amiri" panose="00000500000000000000" pitchFamily="2" charset="-78"/>
                <a:cs typeface="Amiri" panose="00000500000000000000" pitchFamily="2" charset="-78"/>
              </a:rPr>
              <a:t>Une philosophie de vie </a:t>
            </a:r>
            <a:r>
              <a:rPr lang="fr-FR" altLang="fr-FR" sz="900" i="1" dirty="0">
                <a:latin typeface="Amiri" panose="00000500000000000000" pitchFamily="2" charset="-78"/>
                <a:ea typeface="Amiri" panose="00000500000000000000" pitchFamily="2" charset="-78"/>
                <a:cs typeface="Amiri" panose="00000500000000000000" pitchFamily="2" charset="-78"/>
              </a:rPr>
              <a:t>qui se fonde sur le respect de la Nature avec amour, paix, dignité et sur une manière de ressentir le rapport à la planète non pas dans la domination mais dans l'écoute et l’ouverture.</a:t>
            </a: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b="1" i="1" dirty="0">
                <a:solidFill>
                  <a:srgbClr val="660033"/>
                </a:solidFill>
                <a:latin typeface="Amiri" panose="00000500000000000000" pitchFamily="2" charset="-78"/>
                <a:ea typeface="Amiri" panose="00000500000000000000" pitchFamily="2" charset="-78"/>
                <a:cs typeface="Amiri" panose="00000500000000000000" pitchFamily="2" charset="-78"/>
              </a:rPr>
              <a:t>Une nouvelle façon de négocier </a:t>
            </a:r>
            <a:r>
              <a:rPr lang="fr-FR" altLang="fr-FR" sz="900" i="1" dirty="0">
                <a:latin typeface="Amiri" panose="00000500000000000000" pitchFamily="2" charset="-78"/>
                <a:ea typeface="Amiri" panose="00000500000000000000" pitchFamily="2" charset="-78"/>
                <a:cs typeface="Amiri" panose="00000500000000000000" pitchFamily="2" charset="-78"/>
              </a:rPr>
              <a:t>fondée sur une relation renouvelée entre les êtres, et  sur l'ouverture, le dialogue, l'honnêteté, le discernement, le déconditionnement…</a:t>
            </a: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b="1" i="1" dirty="0">
                <a:solidFill>
                  <a:srgbClr val="660033"/>
                </a:solidFill>
                <a:latin typeface="Amiri" panose="00000500000000000000" pitchFamily="2" charset="-78"/>
                <a:ea typeface="Amiri" panose="00000500000000000000" pitchFamily="2" charset="-78"/>
                <a:cs typeface="Amiri" panose="00000500000000000000" pitchFamily="2" charset="-78"/>
              </a:rPr>
              <a:t>Un mouvement glocal*</a:t>
            </a:r>
            <a:r>
              <a:rPr lang="fr-FR" altLang="fr-FR" sz="900" i="1" dirty="0">
                <a:latin typeface="Amiri" panose="00000500000000000000" pitchFamily="2" charset="-78"/>
                <a:ea typeface="Amiri" panose="00000500000000000000" pitchFamily="2" charset="-78"/>
                <a:cs typeface="Amiri" panose="00000500000000000000" pitchFamily="2" charset="-78"/>
              </a:rPr>
              <a:t> pour que les humains soient responsables, conscients et respectueux des ressources et des limites de la planète.</a:t>
            </a: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b="1" i="1" dirty="0">
                <a:solidFill>
                  <a:srgbClr val="660033"/>
                </a:solidFill>
                <a:latin typeface="Amiri" panose="00000500000000000000" pitchFamily="2" charset="-78"/>
                <a:ea typeface="Amiri" panose="00000500000000000000" pitchFamily="2" charset="-78"/>
                <a:cs typeface="Amiri" panose="00000500000000000000" pitchFamily="2" charset="-78"/>
              </a:rPr>
              <a:t>Un défi pour changer de paradigme </a:t>
            </a:r>
            <a:r>
              <a:rPr lang="fr-FR" altLang="fr-FR" sz="900" i="1" dirty="0">
                <a:latin typeface="Amiri" panose="00000500000000000000" pitchFamily="2" charset="-78"/>
                <a:ea typeface="Amiri" panose="00000500000000000000" pitchFamily="2" charset="-78"/>
                <a:cs typeface="Amiri" panose="00000500000000000000" pitchFamily="2" charset="-78"/>
              </a:rPr>
              <a:t>: d'une économie majoritairement financière à une économie majoritairement écologique.</a:t>
            </a: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b="1" i="1" dirty="0">
                <a:solidFill>
                  <a:srgbClr val="660033"/>
                </a:solidFill>
                <a:latin typeface="Amiri" panose="00000500000000000000" pitchFamily="2" charset="-78"/>
                <a:ea typeface="Amiri" panose="00000500000000000000" pitchFamily="2" charset="-78"/>
                <a:cs typeface="Amiri" panose="00000500000000000000" pitchFamily="2" charset="-78"/>
              </a:rPr>
              <a:t>Un modèle de gouvernance </a:t>
            </a:r>
            <a:r>
              <a:rPr lang="fr-FR" altLang="fr-FR" sz="900" i="1" dirty="0">
                <a:latin typeface="Amiri" panose="00000500000000000000" pitchFamily="2" charset="-78"/>
                <a:ea typeface="Amiri" panose="00000500000000000000" pitchFamily="2" charset="-78"/>
                <a:cs typeface="Amiri" panose="00000500000000000000" pitchFamily="2" charset="-78"/>
              </a:rPr>
              <a:t>basé sur 7 centres interconnectés, internationaux, interculturels, interdisciplinaires, intergénérationnels.</a:t>
            </a: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b="1" i="1" dirty="0">
                <a:solidFill>
                  <a:srgbClr val="660033"/>
                </a:solidFill>
                <a:latin typeface="Amiri" panose="00000500000000000000" pitchFamily="2" charset="-78"/>
                <a:ea typeface="Amiri" panose="00000500000000000000" pitchFamily="2" charset="-78"/>
                <a:cs typeface="Amiri" panose="00000500000000000000" pitchFamily="2" charset="-78"/>
              </a:rPr>
              <a:t>Un ensemble d'outils </a:t>
            </a:r>
            <a:r>
              <a:rPr lang="fr-FR" altLang="fr-FR" sz="900" i="1" dirty="0">
                <a:latin typeface="Amiri" panose="00000500000000000000" pitchFamily="2" charset="-78"/>
                <a:ea typeface="Amiri" panose="00000500000000000000" pitchFamily="2" charset="-78"/>
                <a:cs typeface="Amiri" panose="00000500000000000000" pitchFamily="2" charset="-78"/>
              </a:rPr>
              <a:t>pour accompagner l'être humain à prendre sa juste place au sein du vivant.</a:t>
            </a:r>
          </a:p>
        </p:txBody>
      </p:sp>
      <p:sp>
        <p:nvSpPr>
          <p:cNvPr id="6" name="ZoneTexte 5">
            <a:extLst>
              <a:ext uri="{FF2B5EF4-FFF2-40B4-BE49-F238E27FC236}">
                <a16:creationId xmlns:a16="http://schemas.microsoft.com/office/drawing/2014/main" id="{70B456F7-7DA2-4B4C-832B-6190E106A8D5}"/>
              </a:ext>
            </a:extLst>
          </p:cNvPr>
          <p:cNvSpPr txBox="1"/>
          <p:nvPr/>
        </p:nvSpPr>
        <p:spPr>
          <a:xfrm>
            <a:off x="279464" y="84232"/>
            <a:ext cx="5816536" cy="954107"/>
          </a:xfrm>
          <a:prstGeom prst="rect">
            <a:avLst/>
          </a:prstGeom>
          <a:noFill/>
        </p:spPr>
        <p:txBody>
          <a:bodyPr wrap="square" rtlCol="0">
            <a:spAutoFit/>
          </a:bodyPr>
          <a:lstStyle/>
          <a:p>
            <a:pPr algn="ctr"/>
            <a:r>
              <a:rPr lang="fr-FR" sz="2800" dirty="0">
                <a:solidFill>
                  <a:schemeClr val="bg1"/>
                </a:solidFill>
                <a:latin typeface="Amiri" panose="00000500000000000000" pitchFamily="2" charset="-78"/>
                <a:ea typeface="Amiri" panose="00000500000000000000" pitchFamily="2" charset="-78"/>
                <a:cs typeface="Amiri" panose="00000500000000000000" pitchFamily="2" charset="-78"/>
              </a:rPr>
              <a:t>Charte </a:t>
            </a:r>
          </a:p>
          <a:p>
            <a:pPr algn="ctr"/>
            <a:r>
              <a:rPr lang="fr-FR" sz="2800" dirty="0">
                <a:solidFill>
                  <a:schemeClr val="bg1"/>
                </a:solidFill>
                <a:latin typeface="Amiri" panose="00000500000000000000" pitchFamily="2" charset="-78"/>
                <a:ea typeface="Amiri" panose="00000500000000000000" pitchFamily="2" charset="-78"/>
                <a:cs typeface="Amiri" panose="00000500000000000000" pitchFamily="2" charset="-78"/>
              </a:rPr>
              <a:t>de la Négociation Écologique</a:t>
            </a:r>
          </a:p>
        </p:txBody>
      </p:sp>
      <p:pic>
        <p:nvPicPr>
          <p:cNvPr id="7" name="Image 6">
            <a:extLst>
              <a:ext uri="{FF2B5EF4-FFF2-40B4-BE49-F238E27FC236}">
                <a16:creationId xmlns:a16="http://schemas.microsoft.com/office/drawing/2014/main" id="{F9D55D84-10FA-4973-8118-19CAA7894EB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524" b="97161" l="9211" r="93421">
                        <a14:foregroundMark x1="30702" y1="18612" x2="54386" y2="18612"/>
                        <a14:foregroundMark x1="54386" y1="18612" x2="53947" y2="19874"/>
                        <a14:foregroundMark x1="57456" y1="11987" x2="57456" y2="4101"/>
                        <a14:foregroundMark x1="31579" y1="2524" x2="31579" y2="2524"/>
                        <a14:foregroundMark x1="41228" y1="93375" x2="41228" y2="93375"/>
                        <a14:foregroundMark x1="45175" y1="97161" x2="45175" y2="97161"/>
                        <a14:foregroundMark x1="86842" y1="71293" x2="93421" y2="55205"/>
                        <a14:foregroundMark x1="93421" y1="55205" x2="87719" y2="48265"/>
                      </a14:backgroundRemoval>
                    </a14:imgEffect>
                  </a14:imgLayer>
                </a14:imgProps>
              </a:ext>
            </a:extLst>
          </a:blip>
          <a:stretch>
            <a:fillRect/>
          </a:stretch>
        </p:blipFill>
        <p:spPr>
          <a:xfrm flipH="1">
            <a:off x="79142" y="3311695"/>
            <a:ext cx="315435" cy="420877"/>
          </a:xfrm>
          <a:prstGeom prst="rect">
            <a:avLst/>
          </a:prstGeom>
        </p:spPr>
      </p:pic>
      <p:sp>
        <p:nvSpPr>
          <p:cNvPr id="10" name="ZoneTexte 9">
            <a:extLst>
              <a:ext uri="{FF2B5EF4-FFF2-40B4-BE49-F238E27FC236}">
                <a16:creationId xmlns:a16="http://schemas.microsoft.com/office/drawing/2014/main" id="{694CA0F1-3B4E-4253-97F7-8936DFF771DC}"/>
              </a:ext>
            </a:extLst>
          </p:cNvPr>
          <p:cNvSpPr txBox="1"/>
          <p:nvPr/>
        </p:nvSpPr>
        <p:spPr>
          <a:xfrm>
            <a:off x="6329519" y="293957"/>
            <a:ext cx="5045585" cy="3108543"/>
          </a:xfrm>
          <a:prstGeom prst="rect">
            <a:avLst/>
          </a:prstGeom>
          <a:noFill/>
        </p:spPr>
        <p:txBody>
          <a:bodyPr wrap="square" rtlCol="0">
            <a:spAutoFit/>
          </a:bodyPr>
          <a:lstStyle/>
          <a:p>
            <a:pPr algn="ctr"/>
            <a:r>
              <a:rPr lang="fr-FR" sz="2800" dirty="0">
                <a:solidFill>
                  <a:schemeClr val="bg1"/>
                </a:solidFill>
                <a:latin typeface="Amiri" panose="00000500000000000000" pitchFamily="2" charset="-78"/>
                <a:ea typeface="Amiri" panose="00000500000000000000" pitchFamily="2" charset="-78"/>
                <a:cs typeface="Amiri" panose="00000500000000000000" pitchFamily="2" charset="-78"/>
              </a:rPr>
              <a:t>Principes, Règles et Valeurs</a:t>
            </a:r>
          </a:p>
          <a:p>
            <a:pPr algn="just"/>
            <a:endParaRPr lang="fr-FR" sz="1200" i="1" dirty="0">
              <a:latin typeface="Amiri" panose="00000500000000000000" pitchFamily="2" charset="-78"/>
              <a:ea typeface="Amiri" panose="00000500000000000000" pitchFamily="2" charset="-78"/>
              <a:cs typeface="Amiri" panose="00000500000000000000" pitchFamily="2" charset="-78"/>
            </a:endParaRPr>
          </a:p>
          <a:p>
            <a:pPr algn="just"/>
            <a:endParaRPr lang="fr-FR" sz="1200" i="1" dirty="0">
              <a:latin typeface="Amiri" panose="00000500000000000000" pitchFamily="2" charset="-78"/>
              <a:ea typeface="Amiri" panose="00000500000000000000" pitchFamily="2" charset="-78"/>
              <a:cs typeface="Amiri" panose="00000500000000000000" pitchFamily="2" charset="-78"/>
            </a:endParaRPr>
          </a:p>
          <a:p>
            <a:pPr algn="just"/>
            <a:endParaRPr lang="fr-FR" sz="1200" i="1" dirty="0">
              <a:latin typeface="Amiri" panose="00000500000000000000" pitchFamily="2" charset="-78"/>
              <a:ea typeface="Amiri" panose="00000500000000000000" pitchFamily="2" charset="-78"/>
              <a:cs typeface="Amiri" panose="00000500000000000000" pitchFamily="2" charset="-78"/>
            </a:endParaRPr>
          </a:p>
          <a:p>
            <a:pPr algn="just"/>
            <a:endParaRPr lang="fr-FR" sz="1200" i="1" dirty="0">
              <a:latin typeface="Amiri" panose="00000500000000000000" pitchFamily="2" charset="-78"/>
              <a:ea typeface="Amiri" panose="00000500000000000000" pitchFamily="2" charset="-78"/>
              <a:cs typeface="Amiri" panose="00000500000000000000" pitchFamily="2" charset="-78"/>
            </a:endParaRPr>
          </a:p>
          <a:p>
            <a:pPr algn="just"/>
            <a:endParaRPr lang="fr-FR" sz="1200" i="1" dirty="0">
              <a:latin typeface="Amiri" panose="00000500000000000000" pitchFamily="2" charset="-78"/>
              <a:ea typeface="Amiri" panose="00000500000000000000" pitchFamily="2" charset="-78"/>
              <a:cs typeface="Amiri" panose="00000500000000000000" pitchFamily="2" charset="-78"/>
            </a:endParaRPr>
          </a:p>
          <a:p>
            <a:pPr algn="just"/>
            <a:endParaRPr lang="fr-FR" sz="1200" i="1" dirty="0">
              <a:latin typeface="Amiri" panose="00000500000000000000" pitchFamily="2" charset="-78"/>
              <a:ea typeface="Amiri" panose="00000500000000000000" pitchFamily="2" charset="-78"/>
              <a:cs typeface="Amiri" panose="00000500000000000000" pitchFamily="2" charset="-78"/>
            </a:endParaRPr>
          </a:p>
          <a:p>
            <a:pPr algn="just"/>
            <a:endParaRPr lang="fr-FR" sz="12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1200" b="1" i="1" dirty="0">
                <a:solidFill>
                  <a:srgbClr val="660033"/>
                </a:solidFill>
                <a:latin typeface="Amiri" panose="00000500000000000000" pitchFamily="2" charset="-78"/>
                <a:ea typeface="Amiri" panose="00000500000000000000" pitchFamily="2" charset="-78"/>
                <a:cs typeface="Amiri" panose="00000500000000000000" pitchFamily="2" charset="-78"/>
              </a:rPr>
              <a:t>Être conscient et responsable</a:t>
            </a: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En tant qu’Êtres humains, nous sommes conscients de notre responsabilité envers la Nature, ses ressources, les êtres vivants et la planète tout entière. Nous sommes conscients des erreurs commises, des postures propres aux différents acteurs ou groupes d’acteurs et de leurs enjeux qui peuvent parfois faire blocage et créer des dommages irréversibles. Nous sommes conscients de la complexité de ces éléments. </a:t>
            </a: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Notre responsabilité est à la fois individuelle et collective. Nous l’acceptons et souhaitons désormais agir différemment pour rendre conscientes nos actions et éviter les atteintes irréversibles en alignant notre conscience, nos pensées, notre attitude et nos actions sur les besoins et les limites de la Nature, des cycles du vivant et de la planète.</a:t>
            </a:r>
          </a:p>
        </p:txBody>
      </p:sp>
      <p:sp>
        <p:nvSpPr>
          <p:cNvPr id="11" name="Rectangle 1">
            <a:extLst>
              <a:ext uri="{FF2B5EF4-FFF2-40B4-BE49-F238E27FC236}">
                <a16:creationId xmlns:a16="http://schemas.microsoft.com/office/drawing/2014/main" id="{482B154C-C788-40A5-97F3-3ACE34677891}"/>
              </a:ext>
            </a:extLst>
          </p:cNvPr>
          <p:cNvSpPr>
            <a:spLocks noChangeArrowheads="1"/>
          </p:cNvSpPr>
          <p:nvPr/>
        </p:nvSpPr>
        <p:spPr bwMode="auto">
          <a:xfrm>
            <a:off x="8237991" y="3732572"/>
            <a:ext cx="31371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1" u="none" strike="noStrike" normalizeH="0" baseline="0" dirty="0">
                <a:solidFill>
                  <a:srgbClr val="660033"/>
                </a:solidFill>
                <a:latin typeface="Amiri" panose="00000500000000000000" pitchFamily="2" charset="-78"/>
                <a:ea typeface="Amiri" panose="00000500000000000000" pitchFamily="2" charset="-78"/>
                <a:cs typeface="Amiri" panose="00000500000000000000" pitchFamily="2" charset="-78"/>
              </a:rPr>
              <a:t>Se connecter au passé et au futur : être connecté aux mémoires et au patrimoine pour créer un avenir</a:t>
            </a:r>
            <a:endParaRPr kumimoji="0" lang="fr-FR" altLang="fr-FR" sz="800" b="1" i="1" u="none" strike="noStrike" normalizeH="0" baseline="0" dirty="0">
              <a:solidFill>
                <a:srgbClr val="660033"/>
              </a:solidFill>
              <a:latin typeface="Amiri" panose="00000500000000000000" pitchFamily="2" charset="-78"/>
              <a:ea typeface="Amiri" panose="00000500000000000000" pitchFamily="2" charset="-78"/>
              <a:cs typeface="Amiri" panose="00000500000000000000"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i="1" u="none" strike="noStrike" normalizeH="0" baseline="0" dirty="0">
              <a:latin typeface="Amiri" panose="00000500000000000000" pitchFamily="2" charset="-78"/>
              <a:ea typeface="Amiri" panose="00000500000000000000" pitchFamily="2" charset="-78"/>
              <a:cs typeface="Amiri" panose="00000500000000000000"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i="1" u="none" strike="noStrike" normalizeH="0" baseline="0" dirty="0">
                <a:latin typeface="Amiri" panose="00000500000000000000" pitchFamily="2" charset="-78"/>
                <a:ea typeface="Amiri" panose="00000500000000000000" pitchFamily="2" charset="-78"/>
                <a:cs typeface="Amiri" panose="00000500000000000000" pitchFamily="2" charset="-78"/>
              </a:rPr>
              <a:t>Nous reconnaissons pleinement l’existence d’une ligne du temps qui nous dépasse. Nous sommes conscients d’être intégrés pleinement dans des écosystèmes simultanément plus petits et plus grands que nous. Nous apprenons sans cesse des paysages dans lesquels et avec lesquels nous évoluons.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i="1" u="none" strike="noStrike" normalizeH="0" baseline="0" dirty="0">
                <a:latin typeface="Amiri" panose="00000500000000000000" pitchFamily="2" charset="-78"/>
                <a:ea typeface="Amiri" panose="00000500000000000000" pitchFamily="2" charset="-78"/>
                <a:cs typeface="Amiri" panose="00000500000000000000" pitchFamily="2" charset="-78"/>
              </a:rPr>
              <a:t>Dans nos actions, nous pensons que l’avenir durable se construit dans le respect des mémoires du passé, dans une ouverture et une écoute de ce qui a été fait et sur ces fondements, dans l’idée de pouvoir aujourd’hui, créer différemment. </a:t>
            </a:r>
          </a:p>
        </p:txBody>
      </p:sp>
      <p:pic>
        <p:nvPicPr>
          <p:cNvPr id="14" name="Image 13">
            <a:extLst>
              <a:ext uri="{FF2B5EF4-FFF2-40B4-BE49-F238E27FC236}">
                <a16:creationId xmlns:a16="http://schemas.microsoft.com/office/drawing/2014/main" id="{1834A763-83D6-4510-8A48-4DA49C0A2F53}"/>
              </a:ext>
            </a:extLst>
          </p:cNvPr>
          <p:cNvPicPr>
            <a:picLocks noChangeAspect="1"/>
          </p:cNvPicPr>
          <p:nvPr/>
        </p:nvPicPr>
        <p:blipFill>
          <a:blip r:embed="rId6"/>
          <a:stretch>
            <a:fillRect/>
          </a:stretch>
        </p:blipFill>
        <p:spPr>
          <a:xfrm>
            <a:off x="2863867" y="1094163"/>
            <a:ext cx="529325" cy="510946"/>
          </a:xfrm>
          <a:prstGeom prst="rect">
            <a:avLst/>
          </a:prstGeom>
        </p:spPr>
      </p:pic>
      <p:pic>
        <p:nvPicPr>
          <p:cNvPr id="17" name="Image 16">
            <a:extLst>
              <a:ext uri="{FF2B5EF4-FFF2-40B4-BE49-F238E27FC236}">
                <a16:creationId xmlns:a16="http://schemas.microsoft.com/office/drawing/2014/main" id="{AAE77A8E-BB25-413C-8248-24A3D41FAC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9519" y="3829147"/>
            <a:ext cx="1918833" cy="1838173"/>
          </a:xfrm>
          <a:prstGeom prst="ellipse">
            <a:avLst/>
          </a:prstGeom>
          <a:ln>
            <a:noFill/>
          </a:ln>
          <a:effectLst>
            <a:softEdge rad="112500"/>
          </a:effectLst>
        </p:spPr>
      </p:pic>
      <p:sp>
        <p:nvSpPr>
          <p:cNvPr id="18" name="ZoneTexte 17">
            <a:extLst>
              <a:ext uri="{FF2B5EF4-FFF2-40B4-BE49-F238E27FC236}">
                <a16:creationId xmlns:a16="http://schemas.microsoft.com/office/drawing/2014/main" id="{5E6C2B0D-91D3-4539-9A6A-1B36A33D2BCA}"/>
              </a:ext>
            </a:extLst>
          </p:cNvPr>
          <p:cNvSpPr txBox="1"/>
          <p:nvPr/>
        </p:nvSpPr>
        <p:spPr>
          <a:xfrm>
            <a:off x="4613466" y="6425109"/>
            <a:ext cx="2965068" cy="461665"/>
          </a:xfrm>
          <a:prstGeom prst="rect">
            <a:avLst/>
          </a:prstGeom>
          <a:noFill/>
          <a:ln>
            <a:noFill/>
          </a:ln>
        </p:spPr>
        <p:txBody>
          <a:bodyPr wrap="square" rtlCol="0">
            <a:spAutoFit/>
          </a:bodyPr>
          <a:lstStyle/>
          <a:p>
            <a:pPr algn="ctr"/>
            <a:r>
              <a:rPr lang="fr-FR" sz="800" dirty="0">
                <a:solidFill>
                  <a:srgbClr val="660033"/>
                </a:solidFill>
              </a:rPr>
              <a:t>Contacter l’INNÉ :</a:t>
            </a:r>
          </a:p>
          <a:p>
            <a:pPr algn="ctr"/>
            <a:r>
              <a:rPr lang="fr-FR" sz="800" dirty="0">
                <a:solidFill>
                  <a:srgbClr val="660033"/>
                </a:solidFill>
              </a:rPr>
              <a:t>www.negociation-ecologique.fr</a:t>
            </a:r>
          </a:p>
          <a:p>
            <a:pPr algn="ctr"/>
            <a:r>
              <a:rPr lang="fr-FR" sz="800" dirty="0">
                <a:solidFill>
                  <a:srgbClr val="660033"/>
                </a:solidFill>
              </a:rPr>
              <a:t>secretariat@negociation-ecologique.fr</a:t>
            </a:r>
          </a:p>
        </p:txBody>
      </p:sp>
      <p:cxnSp>
        <p:nvCxnSpPr>
          <p:cNvPr id="13" name="Connecteur droit 12">
            <a:extLst>
              <a:ext uri="{FF2B5EF4-FFF2-40B4-BE49-F238E27FC236}">
                <a16:creationId xmlns:a16="http://schemas.microsoft.com/office/drawing/2014/main" id="{775880DA-AA78-4F65-8E41-E7C9F9989054}"/>
              </a:ext>
            </a:extLst>
          </p:cNvPr>
          <p:cNvCxnSpPr>
            <a:cxnSpLocks/>
            <a:stCxn id="9" idx="2"/>
          </p:cNvCxnSpPr>
          <p:nvPr/>
        </p:nvCxnSpPr>
        <p:spPr>
          <a:xfrm>
            <a:off x="6096000" y="979006"/>
            <a:ext cx="6219" cy="5445508"/>
          </a:xfrm>
          <a:prstGeom prst="line">
            <a:avLst/>
          </a:prstGeom>
          <a:ln>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31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5">
            <a:extLst>
              <a:ext uri="{FF2B5EF4-FFF2-40B4-BE49-F238E27FC236}">
                <a16:creationId xmlns:a16="http://schemas.microsoft.com/office/drawing/2014/main" id="{1E751343-8EF8-4909-BC2C-4D86480E6FE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0527"/>
          <a:stretch/>
        </p:blipFill>
        <p:spPr>
          <a:xfrm>
            <a:off x="0" y="0"/>
            <a:ext cx="12192000" cy="979006"/>
          </a:xfrm>
          <a:prstGeom prst="rect">
            <a:avLst/>
          </a:prstGeom>
          <a:ln>
            <a:noFill/>
          </a:ln>
          <a:effectLst>
            <a:outerShdw blurRad="57785" dist="33020" dir="3180000" algn="ctr">
              <a:srgbClr val="000000">
                <a:alpha val="30000"/>
              </a:srgbClr>
            </a:outerShdw>
            <a:reflection blurRad="6350" stA="50000" endA="300" endPos="90000" dist="50800" dir="5400000" sy="-100000" algn="bl" rotWithShape="0"/>
          </a:effectLst>
        </p:spPr>
      </p:pic>
      <p:sp>
        <p:nvSpPr>
          <p:cNvPr id="4" name="ZoneTexte 3">
            <a:extLst>
              <a:ext uri="{FF2B5EF4-FFF2-40B4-BE49-F238E27FC236}">
                <a16:creationId xmlns:a16="http://schemas.microsoft.com/office/drawing/2014/main" id="{642F1A78-8A7C-4EA6-B361-FF224A5F1564}"/>
              </a:ext>
            </a:extLst>
          </p:cNvPr>
          <p:cNvSpPr txBox="1"/>
          <p:nvPr/>
        </p:nvSpPr>
        <p:spPr>
          <a:xfrm>
            <a:off x="6459238" y="4625686"/>
            <a:ext cx="4979372" cy="1569660"/>
          </a:xfrm>
          <a:prstGeom prst="rect">
            <a:avLst/>
          </a:prstGeom>
          <a:noFill/>
        </p:spPr>
        <p:txBody>
          <a:bodyPr wrap="square" rtlCol="0">
            <a:spAutoFit/>
          </a:bodyPr>
          <a:lstStyle/>
          <a:p>
            <a:pPr lvl="0" eaLnBrk="0" fontAlgn="base" hangingPunct="0">
              <a:spcBef>
                <a:spcPct val="0"/>
              </a:spcBef>
              <a:spcAft>
                <a:spcPct val="0"/>
              </a:spcAft>
              <a:buClrTx/>
            </a:pPr>
            <a:r>
              <a:rPr lang="fr-FR" altLang="fr-FR" sz="1200" b="1" i="1" dirty="0">
                <a:solidFill>
                  <a:srgbClr val="660033"/>
                </a:solidFill>
                <a:latin typeface="Amiri" panose="00000500000000000000" pitchFamily="2" charset="-78"/>
                <a:ea typeface="Amiri" panose="00000500000000000000" pitchFamily="2" charset="-78"/>
                <a:cs typeface="Amiri" panose="00000500000000000000" pitchFamily="2" charset="-78"/>
              </a:rPr>
              <a:t>Cultiver notre interconnexion : NOUS - ÊTRES VIVANTS - SOMMES UNE UNITÉ</a:t>
            </a:r>
          </a:p>
          <a:p>
            <a:pPr lvl="0" eaLnBrk="0" fontAlgn="base" hangingPunct="0">
              <a:spcBef>
                <a:spcPct val="0"/>
              </a:spcBef>
              <a:spcAft>
                <a:spcPct val="0"/>
              </a:spcAft>
              <a:buClrTx/>
            </a:pPr>
            <a:endParaRPr lang="fr-FR" altLang="fr-FR" sz="900" dirty="0">
              <a:latin typeface="Amiri" panose="00000500000000000000" pitchFamily="2" charset="-78"/>
              <a:ea typeface="Amiri" panose="00000500000000000000" pitchFamily="2" charset="-78"/>
              <a:cs typeface="Amiri" panose="00000500000000000000" pitchFamily="2" charset="-78"/>
            </a:endParaRPr>
          </a:p>
          <a:p>
            <a:pPr lvl="0"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L’interconnexion de chaque être vivant et sa connexion au paysage est un fait irréfutable qui caractérise les équilibres profonds de notre planète. Nous pensons qu’il est nécessaire de renouer avec cette connaissance, et de la cultiver afin de pouvoir à nouveau donner sa pleine mesure à notre humanité. </a:t>
            </a: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Faisant partie de l'écosystème, l'humain est un morceau du monde. Cultiver son interconnexion revient à le placer en Echo-système pour interagir de manière égale et en convivialité avec les autres parties. </a:t>
            </a:r>
          </a:p>
          <a:p>
            <a:pPr lvl="0"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Nous reconnaissons ici que chaque action, pensée, mouvement a un impact. Nous -Êtres vivants - devons être conscients de notre responsabilité car nous sommes UN.</a:t>
            </a:r>
          </a:p>
        </p:txBody>
      </p:sp>
      <p:sp>
        <p:nvSpPr>
          <p:cNvPr id="5" name="ZoneTexte 4">
            <a:extLst>
              <a:ext uri="{FF2B5EF4-FFF2-40B4-BE49-F238E27FC236}">
                <a16:creationId xmlns:a16="http://schemas.microsoft.com/office/drawing/2014/main" id="{A9B1855D-EB0F-46F3-A165-5CC3879E7FD1}"/>
              </a:ext>
            </a:extLst>
          </p:cNvPr>
          <p:cNvSpPr txBox="1"/>
          <p:nvPr/>
        </p:nvSpPr>
        <p:spPr>
          <a:xfrm>
            <a:off x="2679756" y="4759323"/>
            <a:ext cx="2894518" cy="1523494"/>
          </a:xfrm>
          <a:prstGeom prst="rect">
            <a:avLst/>
          </a:prstGeom>
          <a:noFill/>
          <a:ln>
            <a:noFill/>
          </a:ln>
        </p:spPr>
        <p:txBody>
          <a:bodyPr wrap="square" rtlCol="0">
            <a:spAutoFit/>
          </a:bodyPr>
          <a:lstStyle/>
          <a:p>
            <a:pPr lvl="0" eaLnBrk="0" fontAlgn="base" hangingPunct="0">
              <a:spcBef>
                <a:spcPct val="0"/>
              </a:spcBef>
              <a:spcAft>
                <a:spcPct val="0"/>
              </a:spcAft>
              <a:buClrTx/>
            </a:pPr>
            <a:r>
              <a:rPr lang="fr-FR" altLang="fr-FR" sz="1200" b="1" i="1" dirty="0">
                <a:solidFill>
                  <a:srgbClr val="660033"/>
                </a:solidFill>
                <a:latin typeface="Amiri" panose="00000500000000000000" pitchFamily="2" charset="-78"/>
                <a:ea typeface="Amiri" panose="00000500000000000000" pitchFamily="2" charset="-78"/>
                <a:cs typeface="Amiri" panose="00000500000000000000" pitchFamily="2" charset="-78"/>
              </a:rPr>
              <a:t>Être respectueux et honnête</a:t>
            </a:r>
          </a:p>
          <a:p>
            <a:pPr lvl="0" eaLnBrk="0" fontAlgn="base" hangingPunct="0">
              <a:spcBef>
                <a:spcPct val="0"/>
              </a:spcBef>
              <a:spcAft>
                <a:spcPct val="0"/>
              </a:spcAft>
              <a:buClrTx/>
            </a:pPr>
            <a:endParaRPr lang="fr-FR" altLang="fr-FR" sz="900" b="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Dans notre construction du dialogue, au-delà des mots, notre intention est de construire une relation renouvelée entre les Êtres vivants, sans jugement pour la construction, avec réciprocité, honnêteté, courage et bienveillance. Cette construction pose le soin à l’autre comme une condition du dialogue. Il s’agit alors d’être attentif aux autres comme à soi-même, dans le respect de notre authenticité, chacun – et avec rectitude - aligné avec sa confiance intérieure.</a:t>
            </a:r>
            <a:endParaRPr lang="fr-FR" sz="900" i="1" dirty="0">
              <a:latin typeface="Amiri" panose="00000500000000000000" pitchFamily="2" charset="-78"/>
              <a:ea typeface="Amiri" panose="00000500000000000000" pitchFamily="2" charset="-78"/>
              <a:cs typeface="Amiri" panose="00000500000000000000" pitchFamily="2" charset="-78"/>
            </a:endParaRPr>
          </a:p>
        </p:txBody>
      </p:sp>
      <p:sp>
        <p:nvSpPr>
          <p:cNvPr id="6" name="ZoneTexte 5">
            <a:extLst>
              <a:ext uri="{FF2B5EF4-FFF2-40B4-BE49-F238E27FC236}">
                <a16:creationId xmlns:a16="http://schemas.microsoft.com/office/drawing/2014/main" id="{58979DE3-2718-4731-BF98-F4CFEA021D84}"/>
              </a:ext>
            </a:extLst>
          </p:cNvPr>
          <p:cNvSpPr txBox="1"/>
          <p:nvPr/>
        </p:nvSpPr>
        <p:spPr>
          <a:xfrm>
            <a:off x="443462" y="3429000"/>
            <a:ext cx="5130814" cy="1107996"/>
          </a:xfrm>
          <a:prstGeom prst="rect">
            <a:avLst/>
          </a:prstGeom>
          <a:noFill/>
          <a:ln>
            <a:noFill/>
          </a:ln>
        </p:spPr>
        <p:txBody>
          <a:bodyPr wrap="square" rtlCol="0">
            <a:spAutoFit/>
          </a:bodyPr>
          <a:lstStyle/>
          <a:p>
            <a:pPr lvl="0" eaLnBrk="0" fontAlgn="base" hangingPunct="0">
              <a:spcBef>
                <a:spcPct val="0"/>
              </a:spcBef>
              <a:spcAft>
                <a:spcPct val="0"/>
              </a:spcAft>
              <a:buClrTx/>
            </a:pPr>
            <a:r>
              <a:rPr lang="fr-FR" altLang="fr-FR" sz="1200" b="1" i="1" dirty="0">
                <a:solidFill>
                  <a:srgbClr val="660033"/>
                </a:solidFill>
                <a:latin typeface="Amiri" panose="00000500000000000000" pitchFamily="2" charset="-78"/>
                <a:ea typeface="Amiri" panose="00000500000000000000" pitchFamily="2" charset="-78"/>
                <a:cs typeface="Amiri" panose="00000500000000000000" pitchFamily="2" charset="-78"/>
              </a:rPr>
              <a:t>Être juste et équitable</a:t>
            </a:r>
          </a:p>
          <a:p>
            <a:pPr lvl="0" eaLnBrk="0" fontAlgn="base" hangingPunct="0">
              <a:spcBef>
                <a:spcPct val="0"/>
              </a:spcBef>
              <a:spcAft>
                <a:spcPct val="0"/>
              </a:spcAft>
              <a:buClrTx/>
            </a:pPr>
            <a:endParaRPr lang="fr-FR" altLang="fr-FR" sz="900" b="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A travers la négociation écologique, notre démarche consiste à dépasser les seuls intérêts de l’humanité pour se mettre à l’écoute des besoins de la planète dans sa glocalité (soyons créatifs après tout :-)).  Le mot juste s’entend ici dans une idée de justesse (et non de justice) afin d’être attentif à ce qui est nécessaire, et le terme équitable s’entend non pas dans l’idée que tout le monde doit recevoir la même chose, mais dans l’idée que chacun doit recevoir ce qui est bon pour lui.</a:t>
            </a:r>
          </a:p>
        </p:txBody>
      </p:sp>
      <p:sp>
        <p:nvSpPr>
          <p:cNvPr id="7" name="ZoneTexte 6">
            <a:extLst>
              <a:ext uri="{FF2B5EF4-FFF2-40B4-BE49-F238E27FC236}">
                <a16:creationId xmlns:a16="http://schemas.microsoft.com/office/drawing/2014/main" id="{23A40994-B757-4D21-818E-A991901B4D2C}"/>
              </a:ext>
            </a:extLst>
          </p:cNvPr>
          <p:cNvSpPr txBox="1"/>
          <p:nvPr/>
        </p:nvSpPr>
        <p:spPr>
          <a:xfrm>
            <a:off x="6471747" y="1810193"/>
            <a:ext cx="4967582" cy="2631490"/>
          </a:xfrm>
          <a:prstGeom prst="rect">
            <a:avLst/>
          </a:prstGeom>
          <a:noFill/>
          <a:ln>
            <a:noFill/>
          </a:ln>
        </p:spPr>
        <p:txBody>
          <a:bodyPr wrap="square" rtlCol="0">
            <a:spAutoFit/>
          </a:bodyPr>
          <a:lstStyle/>
          <a:p>
            <a:pPr lvl="0" algn="just" eaLnBrk="0" fontAlgn="base" hangingPunct="0">
              <a:spcBef>
                <a:spcPct val="0"/>
              </a:spcBef>
              <a:spcAft>
                <a:spcPct val="0"/>
              </a:spcAft>
              <a:buClrTx/>
            </a:pPr>
            <a:endParaRPr lang="fr-FR" altLang="fr-FR" sz="900" b="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1200" b="1" i="1" dirty="0">
                <a:solidFill>
                  <a:srgbClr val="660033"/>
                </a:solidFill>
                <a:latin typeface="Amiri" panose="00000500000000000000" pitchFamily="2" charset="-78"/>
                <a:ea typeface="Amiri" panose="00000500000000000000" pitchFamily="2" charset="-78"/>
                <a:cs typeface="Amiri" panose="00000500000000000000" pitchFamily="2" charset="-78"/>
              </a:rPr>
              <a:t>Accepter l'interdépendance et l'adopter</a:t>
            </a:r>
          </a:p>
          <a:p>
            <a:pPr lvl="0" algn="just" eaLnBrk="0" fontAlgn="base" hangingPunct="0">
              <a:spcBef>
                <a:spcPct val="0"/>
              </a:spcBef>
              <a:spcAft>
                <a:spcPct val="0"/>
              </a:spcAft>
              <a:buClrTx/>
            </a:pPr>
            <a:endParaRPr lang="fr-FR" altLang="fr-FR" sz="900" b="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Reconnaissons pleinement notre interdépendance au Tout, à la fois plus grand et plus petit que nous. Elle renouvelle notre façon de penser la relation.</a:t>
            </a: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Reconnaissons ainsi la vulnérabilité fondamentale de chaque être, chaque écosystème et la nécessité d’en prendre soin dans une relation réciproque, solidaire et apaisée. </a:t>
            </a: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Notre humanité pose l’interculturel comme une complexité de la relation. A l’image de notre relation à la Terre qui nous fait naître, qui nous nourrit et qui nous soigne sans jugement, notre approche de la cofondation à travers le respect de l’autre, tel qu’il est, est indispensable. </a:t>
            </a: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Nous composons avec l’existant pour créer. Il s’agit là d’accepter et de construire avec les autres, y compris dans les erreurs ou les difficultés que nous avons pu faire naître.</a:t>
            </a:r>
          </a:p>
          <a:p>
            <a:pPr lvl="0" algn="just" eaLnBrk="0" fontAlgn="base" hangingPunct="0">
              <a:spcBef>
                <a:spcPct val="0"/>
              </a:spcBef>
              <a:spcAft>
                <a:spcPct val="0"/>
              </a:spcAft>
              <a:buClrTx/>
            </a:pPr>
            <a:endParaRPr lang="fr-FR" altLang="fr-FR" sz="900"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dirty="0">
                <a:latin typeface="Amiri" panose="00000500000000000000" pitchFamily="2" charset="-78"/>
                <a:ea typeface="Amiri" panose="00000500000000000000" pitchFamily="2" charset="-78"/>
                <a:cs typeface="Amiri" panose="00000500000000000000" pitchFamily="2" charset="-78"/>
              </a:rPr>
              <a:t>Nos outils :</a:t>
            </a:r>
            <a:r>
              <a:rPr lang="fr-FR" altLang="fr-FR" sz="900" i="1" dirty="0">
                <a:latin typeface="Amiri" panose="00000500000000000000" pitchFamily="2" charset="-78"/>
                <a:ea typeface="Amiri" panose="00000500000000000000" pitchFamily="2" charset="-78"/>
                <a:cs typeface="Amiri" panose="00000500000000000000" pitchFamily="2" charset="-78"/>
              </a:rPr>
              <a:t> Dépassons le débat et la rationalité pour toucher au-delà des émotions et des sentiments, à ce qui est l’essence même du vivant. </a:t>
            </a:r>
            <a:endParaRPr lang="fr-FR" altLang="fr-FR" sz="900"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Faisons ainsi évoluer la transaction de relations dirigées vers l’individualité pour atteindre un équilibre de collectivité de l’être humain et de la Nature. Et si l’élaboration de circuits de coopération collectifs et conscients, entre toutes les composantes du vivant, était la clef ? </a:t>
            </a:r>
            <a:endParaRPr lang="fr-FR" sz="900" dirty="0">
              <a:latin typeface="Amiri" panose="00000500000000000000" pitchFamily="2" charset="-78"/>
              <a:ea typeface="Amiri" panose="00000500000000000000" pitchFamily="2" charset="-78"/>
              <a:cs typeface="Amiri" panose="00000500000000000000" pitchFamily="2" charset="-78"/>
            </a:endParaRPr>
          </a:p>
        </p:txBody>
      </p:sp>
      <p:sp>
        <p:nvSpPr>
          <p:cNvPr id="16" name="ZoneTexte 15">
            <a:extLst>
              <a:ext uri="{FF2B5EF4-FFF2-40B4-BE49-F238E27FC236}">
                <a16:creationId xmlns:a16="http://schemas.microsoft.com/office/drawing/2014/main" id="{994D6522-ECC9-44C8-816D-43D64C355B16}"/>
              </a:ext>
            </a:extLst>
          </p:cNvPr>
          <p:cNvSpPr txBox="1"/>
          <p:nvPr/>
        </p:nvSpPr>
        <p:spPr>
          <a:xfrm>
            <a:off x="3942273" y="227893"/>
            <a:ext cx="4636700" cy="523220"/>
          </a:xfrm>
          <a:prstGeom prst="rect">
            <a:avLst/>
          </a:prstGeom>
          <a:noFill/>
        </p:spPr>
        <p:txBody>
          <a:bodyPr wrap="square" rtlCol="0">
            <a:spAutoFit/>
          </a:bodyPr>
          <a:lstStyle/>
          <a:p>
            <a:pPr algn="ctr"/>
            <a:r>
              <a:rPr lang="fr-FR" sz="2800" dirty="0">
                <a:solidFill>
                  <a:schemeClr val="bg1"/>
                </a:solidFill>
                <a:latin typeface="Amiri" panose="00000500000000000000" pitchFamily="2" charset="-78"/>
                <a:ea typeface="Amiri" panose="00000500000000000000" pitchFamily="2" charset="-78"/>
                <a:cs typeface="Amiri" panose="00000500000000000000" pitchFamily="2" charset="-78"/>
              </a:rPr>
              <a:t>Principes, Règles et Valeurs</a:t>
            </a:r>
          </a:p>
        </p:txBody>
      </p:sp>
      <p:sp>
        <p:nvSpPr>
          <p:cNvPr id="17" name="ZoneTexte 16">
            <a:extLst>
              <a:ext uri="{FF2B5EF4-FFF2-40B4-BE49-F238E27FC236}">
                <a16:creationId xmlns:a16="http://schemas.microsoft.com/office/drawing/2014/main" id="{BEF02C47-F161-4F20-A163-0A8A726EDC38}"/>
              </a:ext>
            </a:extLst>
          </p:cNvPr>
          <p:cNvSpPr txBox="1"/>
          <p:nvPr/>
        </p:nvSpPr>
        <p:spPr>
          <a:xfrm>
            <a:off x="449717" y="1960178"/>
            <a:ext cx="5118304" cy="1246495"/>
          </a:xfrm>
          <a:prstGeom prst="rect">
            <a:avLst/>
          </a:prstGeom>
          <a:noFill/>
        </p:spPr>
        <p:txBody>
          <a:bodyPr wrap="square" rtlCol="0">
            <a:spAutoFit/>
          </a:bodyPr>
          <a:lstStyle/>
          <a:p>
            <a:pPr lvl="0" algn="just" eaLnBrk="0" fontAlgn="base" hangingPunct="0">
              <a:spcBef>
                <a:spcPct val="0"/>
              </a:spcBef>
              <a:spcAft>
                <a:spcPct val="0"/>
              </a:spcAft>
              <a:buClrTx/>
            </a:pPr>
            <a:r>
              <a:rPr lang="fr-FR" altLang="fr-FR" sz="1200" b="1" i="1" dirty="0">
                <a:solidFill>
                  <a:srgbClr val="660033"/>
                </a:solidFill>
                <a:latin typeface="Amiri" panose="00000500000000000000" pitchFamily="2" charset="-78"/>
                <a:ea typeface="Amiri" panose="00000500000000000000" pitchFamily="2" charset="-78"/>
                <a:cs typeface="Amiri" panose="00000500000000000000" pitchFamily="2" charset="-78"/>
              </a:rPr>
              <a:t>Être confiant et optimiste</a:t>
            </a:r>
          </a:p>
          <a:p>
            <a:pPr lvl="0" algn="just" eaLnBrk="0" fontAlgn="base" hangingPunct="0">
              <a:spcBef>
                <a:spcPct val="0"/>
              </a:spcBef>
              <a:spcAft>
                <a:spcPct val="0"/>
              </a:spcAft>
              <a:buClrTx/>
            </a:pPr>
            <a:endParaRPr lang="fr-FR" altLang="fr-FR" sz="900" i="1" dirty="0">
              <a:latin typeface="Amiri" panose="00000500000000000000" pitchFamily="2" charset="-78"/>
              <a:ea typeface="Amiri" panose="00000500000000000000" pitchFamily="2" charset="-78"/>
              <a:cs typeface="Amiri" panose="00000500000000000000" pitchFamily="2" charset="-78"/>
            </a:endParaRP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L’Avenir est, pour nous, une cofondation qui trouve sa source dans la confiance que chacun porte en soi et la confiance que nous avons entre nous, êtres vivants.</a:t>
            </a:r>
          </a:p>
          <a:p>
            <a:pPr lvl="0" algn="just" eaLnBrk="0" fontAlgn="base" hangingPunct="0">
              <a:spcBef>
                <a:spcPct val="0"/>
              </a:spcBef>
              <a:spcAft>
                <a:spcPct val="0"/>
              </a:spcAft>
              <a:buClrTx/>
            </a:pPr>
            <a:r>
              <a:rPr lang="fr-FR" altLang="fr-FR" sz="900" i="1" dirty="0">
                <a:latin typeface="Amiri" panose="00000500000000000000" pitchFamily="2" charset="-78"/>
                <a:ea typeface="Amiri" panose="00000500000000000000" pitchFamily="2" charset="-78"/>
                <a:cs typeface="Amiri" panose="00000500000000000000" pitchFamily="2" charset="-78"/>
              </a:rPr>
              <a:t>Nous pensons que cette confiance est indispensable pour faire différemment et construire un avenir sur de nouveaux fondements. </a:t>
            </a:r>
          </a:p>
          <a:p>
            <a:pPr lvl="0" algn="just" eaLnBrk="0" fontAlgn="base" hangingPunct="0">
              <a:spcBef>
                <a:spcPct val="0"/>
              </a:spcBef>
              <a:spcAft>
                <a:spcPct val="0"/>
              </a:spcAft>
              <a:buClrTx/>
            </a:pPr>
            <a:r>
              <a:rPr lang="fr-FR" altLang="fr-FR" sz="900" dirty="0">
                <a:latin typeface="Amiri" panose="00000500000000000000" pitchFamily="2" charset="-78"/>
                <a:ea typeface="Amiri" panose="00000500000000000000" pitchFamily="2" charset="-78"/>
                <a:cs typeface="Amiri" panose="00000500000000000000" pitchFamily="2" charset="-78"/>
              </a:rPr>
              <a:t>Nos outils : </a:t>
            </a:r>
            <a:r>
              <a:rPr lang="fr-FR" altLang="fr-FR" sz="900" i="1" dirty="0">
                <a:latin typeface="Amiri" panose="00000500000000000000" pitchFamily="2" charset="-78"/>
                <a:ea typeface="Amiri" panose="00000500000000000000" pitchFamily="2" charset="-78"/>
                <a:cs typeface="Amiri" panose="00000500000000000000" pitchFamily="2" charset="-78"/>
              </a:rPr>
              <a:t>Nous établissons ici une forme de relation basée sur le respect. Grandissons ensemble sur ces fondements pour mettre en œuvre un nouveau paradigme de la relation Nature-Humains.</a:t>
            </a:r>
          </a:p>
        </p:txBody>
      </p:sp>
      <p:pic>
        <p:nvPicPr>
          <p:cNvPr id="19" name="Image 18">
            <a:extLst>
              <a:ext uri="{FF2B5EF4-FFF2-40B4-BE49-F238E27FC236}">
                <a16:creationId xmlns:a16="http://schemas.microsoft.com/office/drawing/2014/main" id="{8DF60C1D-D571-4EA8-AC22-1D01DAF69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69" y="4625686"/>
            <a:ext cx="2003606" cy="1790768"/>
          </a:xfrm>
          <a:prstGeom prst="ellipse">
            <a:avLst/>
          </a:prstGeom>
          <a:ln>
            <a:noFill/>
          </a:ln>
          <a:effectLst>
            <a:softEdge rad="112500"/>
          </a:effectLst>
        </p:spPr>
      </p:pic>
      <p:sp>
        <p:nvSpPr>
          <p:cNvPr id="11" name="ZoneTexte 10">
            <a:extLst>
              <a:ext uri="{FF2B5EF4-FFF2-40B4-BE49-F238E27FC236}">
                <a16:creationId xmlns:a16="http://schemas.microsoft.com/office/drawing/2014/main" id="{2F393D06-A7CB-4D71-BA95-6BC67FD800B0}"/>
              </a:ext>
            </a:extLst>
          </p:cNvPr>
          <p:cNvSpPr txBox="1"/>
          <p:nvPr/>
        </p:nvSpPr>
        <p:spPr>
          <a:xfrm>
            <a:off x="4685001" y="6430012"/>
            <a:ext cx="2965068" cy="461665"/>
          </a:xfrm>
          <a:prstGeom prst="rect">
            <a:avLst/>
          </a:prstGeom>
          <a:noFill/>
          <a:ln>
            <a:noFill/>
          </a:ln>
        </p:spPr>
        <p:txBody>
          <a:bodyPr wrap="square" rtlCol="0">
            <a:spAutoFit/>
          </a:bodyPr>
          <a:lstStyle/>
          <a:p>
            <a:pPr algn="ctr"/>
            <a:r>
              <a:rPr lang="fr-FR" sz="800" dirty="0">
                <a:solidFill>
                  <a:srgbClr val="660033"/>
                </a:solidFill>
              </a:rPr>
              <a:t>Contacter l’INNÉ :</a:t>
            </a:r>
          </a:p>
          <a:p>
            <a:pPr algn="ctr"/>
            <a:r>
              <a:rPr lang="fr-FR" sz="800" dirty="0">
                <a:solidFill>
                  <a:srgbClr val="660033"/>
                </a:solidFill>
              </a:rPr>
              <a:t>www.negociation-ecologique.fr</a:t>
            </a:r>
          </a:p>
          <a:p>
            <a:pPr algn="ctr"/>
            <a:r>
              <a:rPr lang="fr-FR" sz="800" dirty="0">
                <a:solidFill>
                  <a:srgbClr val="660033"/>
                </a:solidFill>
              </a:rPr>
              <a:t>secretariat@negociation-ecologique.fr</a:t>
            </a:r>
          </a:p>
        </p:txBody>
      </p:sp>
      <p:cxnSp>
        <p:nvCxnSpPr>
          <p:cNvPr id="12" name="Connecteur droit 11">
            <a:extLst>
              <a:ext uri="{FF2B5EF4-FFF2-40B4-BE49-F238E27FC236}">
                <a16:creationId xmlns:a16="http://schemas.microsoft.com/office/drawing/2014/main" id="{9DF679F7-2A5D-4911-86D0-1B7FAF19B00E}"/>
              </a:ext>
            </a:extLst>
          </p:cNvPr>
          <p:cNvCxnSpPr>
            <a:cxnSpLocks/>
            <a:endCxn id="11" idx="0"/>
          </p:cNvCxnSpPr>
          <p:nvPr/>
        </p:nvCxnSpPr>
        <p:spPr>
          <a:xfrm>
            <a:off x="6167535" y="979006"/>
            <a:ext cx="0" cy="5451006"/>
          </a:xfrm>
          <a:prstGeom prst="line">
            <a:avLst/>
          </a:prstGeom>
          <a:ln>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96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TotalTime>
  <Words>1506</Words>
  <Application>Microsoft Office PowerPoint</Application>
  <PresentationFormat>Grand écran</PresentationFormat>
  <Paragraphs>101</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Amiri</vt:lpstr>
      <vt:lpstr>Arial</vt:lpstr>
      <vt:lpstr>Calibri</vt:lpstr>
      <vt:lpstr>Calibri Light</vt:lpstr>
      <vt:lpstr>Thème Office</vt:lpstr>
      <vt:lpstr>Présentation PowerPoint</vt:lpstr>
      <vt:lpstr>L’Institut International pour la Négociation Ecologique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Sève Carrez</dc:creator>
  <cp:lastModifiedBy>Sève Carrez</cp:lastModifiedBy>
  <cp:revision>32</cp:revision>
  <dcterms:created xsi:type="dcterms:W3CDTF">2026-05-18T14:33:45Z</dcterms:created>
  <dcterms:modified xsi:type="dcterms:W3CDTF">2026-05-21T11:42:50Z</dcterms:modified>
</cp:coreProperties>
</file>